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bookmarkIdSeed="2">
  <p:sldMasterIdLst>
    <p:sldMasterId id="2147483648" r:id="rId1"/>
  </p:sldMasterIdLst>
  <p:sldIdLst>
    <p:sldId id="256" r:id="rId2"/>
    <p:sldId id="261" r:id="rId3"/>
    <p:sldId id="258" r:id="rId4"/>
    <p:sldId id="263" r:id="rId5"/>
    <p:sldId id="265" r:id="rId6"/>
    <p:sldId id="266" r:id="rId7"/>
    <p:sldId id="267" r:id="rId8"/>
    <p:sldId id="264" r:id="rId9"/>
    <p:sldId id="262" r:id="rId10"/>
    <p:sldId id="268" r:id="rId11"/>
    <p:sldId id="269" r:id="rId12"/>
    <p:sldId id="277" r:id="rId13"/>
    <p:sldId id="275" r:id="rId14"/>
    <p:sldId id="276" r:id="rId15"/>
    <p:sldId id="278" r:id="rId16"/>
    <p:sldId id="271" r:id="rId17"/>
    <p:sldId id="279" r:id="rId18"/>
    <p:sldId id="274" r:id="rId19"/>
    <p:sldId id="273" r:id="rId20"/>
    <p:sldId id="280" r:id="rId21"/>
    <p:sldId id="281" r:id="rId22"/>
    <p:sldId id="259" r:id="rId23"/>
  </p:sldIdLst>
  <p:sldSz cx="9144000" cy="6858000" type="screen4x3"/>
  <p:notesSz cx="6858000" cy="9144000"/>
  <p:embeddedFontLst>
    <p:embeddedFont>
      <p:font typeface="SkazkaForSerge" charset="0"/>
      <p:regular r:id="rId2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C0066"/>
    <a:srgbClr val="A42320"/>
    <a:srgbClr val="C42A26"/>
    <a:srgbClr val="8D1E1B"/>
    <a:srgbClr val="820041"/>
    <a:srgbClr val="B05408"/>
    <a:srgbClr val="993300"/>
    <a:srgbClr val="BE2824"/>
    <a:srgbClr val="F90B05"/>
    <a:srgbClr val="74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lisyonok.ucoz.ru/_ld/0/49013.png" TargetMode="External"/><Relationship Id="rId7" Type="http://schemas.openxmlformats.org/officeDocument/2006/relationships/hyperlink" Target="http://ramki-vsem.ru/fon/raznocvetnyj-fon24.jpg" TargetMode="External"/><Relationship Id="rId2" Type="http://schemas.openxmlformats.org/officeDocument/2006/relationships/hyperlink" Target="http://www.pra3dnuk.ru/foto/3/23fev15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jblog.fr/images/billets/0422/mini_500_422593.png" TargetMode="External"/><Relationship Id="rId5" Type="http://schemas.openxmlformats.org/officeDocument/2006/relationships/hyperlink" Target="http://img-fotki.yandex.ru/get/9323/206363740.48d/0_d6f26_6412ec2d_orig" TargetMode="External"/><Relationship Id="rId4" Type="http://schemas.openxmlformats.org/officeDocument/2006/relationships/hyperlink" Target="http://img-fotki.yandex.ru/get/9668/16969765.221/0_8e9d6_b4691ca7_orig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43808" y="0"/>
            <a:ext cx="6300192" cy="386104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31750" contourW="12700">
              <a:bevelT w="63500" h="571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  <a:t/>
            </a:r>
            <a:br>
              <a:rPr lang="ru-RU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</a:br>
            <a:r>
              <a:rPr lang="ru-RU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  <a:t/>
            </a:r>
            <a:br>
              <a:rPr lang="ru-RU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</a:br>
            <a:r>
              <a:rPr lang="ru-RU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  <a:t>Творческий проект</a:t>
            </a:r>
            <a:r>
              <a:rPr lang="ru-RU" dirty="0" smtClean="0">
                <a:ln w="11430"/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  <a:t/>
            </a:r>
            <a:br>
              <a:rPr lang="ru-RU" dirty="0" smtClean="0">
                <a:ln w="11430"/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</a:br>
            <a:r>
              <a:rPr lang="ru-RU" i="1" dirty="0" smtClean="0">
                <a:ln w="11430"/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  <a:t>«Постигаем секреты     сказок»</a:t>
            </a:r>
            <a:endParaRPr lang="ru-RU" sz="5400" b="1" i="1" dirty="0">
              <a:ln w="11430"/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kazkaForSerg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9992" y="3929066"/>
            <a:ext cx="4320480" cy="1785950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endParaRPr lang="ru-RU" sz="2400" b="1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0"/>
              </a:spcBef>
            </a:pPr>
            <a:r>
              <a:rPr lang="ru-RU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учащиеся 3-Б класса</a:t>
            </a:r>
          </a:p>
          <a:p>
            <a:pPr algn="l">
              <a:spcBef>
                <a:spcPts val="0"/>
              </a:spcBef>
            </a:pPr>
            <a:r>
              <a:rPr lang="ru-RU" sz="1600" b="1" dirty="0" smtClean="0">
                <a:solidFill>
                  <a:schemeClr val="tx2"/>
                </a:solidFill>
              </a:rPr>
              <a:t>         МБОУ « Весьегонская СОШ»</a:t>
            </a:r>
          </a:p>
          <a:p>
            <a:pPr algn="l">
              <a:spcBef>
                <a:spcPts val="0"/>
              </a:spcBef>
            </a:pPr>
            <a:r>
              <a:rPr lang="ru-RU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Волгина И. В.</a:t>
            </a:r>
            <a:endParaRPr lang="ru-RU" sz="22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260648"/>
            <a:ext cx="8820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Муниципальное бюджетное общеобразовательное учреждение «Весьегонская СОШ»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8355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89640" cy="100811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Актуальность темы</a:t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637472"/>
            <a:ext cx="6912768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endParaRPr lang="ru-RU" sz="1600" dirty="0">
              <a:solidFill>
                <a:srgbClr val="002060"/>
              </a:solidFill>
            </a:endParaRPr>
          </a:p>
          <a:p>
            <a:pPr marL="342900" lvl="0" indent="-342900" algn="just">
              <a:spcBef>
                <a:spcPct val="20000"/>
              </a:spcBef>
            </a:pPr>
            <a:r>
              <a:rPr lang="ru-RU" sz="1600" dirty="0">
                <a:solidFill>
                  <a:srgbClr val="002060"/>
                </a:solidFill>
              </a:rPr>
              <a:t>    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0" y="764704"/>
            <a:ext cx="8892480" cy="5877272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10000"/>
              </a:lnSpc>
              <a:buNone/>
            </a:pPr>
            <a:r>
              <a:rPr lang="ru-RU" sz="1800" dirty="0" smtClean="0"/>
              <a:t>         </a:t>
            </a:r>
            <a:r>
              <a:rPr lang="ru-RU" sz="2200" dirty="0" smtClean="0"/>
              <a:t>Жили - были старик со старухой , в  тридевятом царстве, в тридесятом государстве …Так начинается почти каждая  сказка. </a:t>
            </a:r>
          </a:p>
          <a:p>
            <a:pPr algn="just">
              <a:lnSpc>
                <a:spcPct val="110000"/>
              </a:lnSpc>
              <a:buNone/>
            </a:pPr>
            <a:r>
              <a:rPr lang="ru-RU" sz="2200" dirty="0" smtClean="0"/>
              <a:t>            Сказка - это удивительный мир фантазии и детства. Многие сказки очень поучительны, впервые знакомят нас с окружающим миром и учат в нём взаимодействовать. Сюжеты сказок на крыльях фантазии уносят в разные, порой несуществующие страны, в которых добро обязательно побеждает зло, а звери умеют разговаривать.       Побеждая в игре по сюжету сказки всяческие отрицательные персонажи, мы учимся преодолевать страхи и трудности. Поэтому одной из главных задач, стоящих перед нами во время проведения проекта, это - познакомиться с содержанием сказки, побеседовать о том, что лежит на поверхности текста, обыграть её и инсценировать. Участвуя в инсценировке сказки мы познаём мир умом и сердцем, выражая своё отношение к добру и злу,                                                                   познаём радость, связанную с преодолением трудностей общения, собственной  неуверенности, а самое главное - ощущаем свой                            творческий успех.</a:t>
            </a:r>
          </a:p>
        </p:txBody>
      </p:sp>
    </p:spTree>
    <p:extLst>
      <p:ext uri="{BB962C8B-B14F-4D97-AF65-F5344CB8AC3E}">
        <p14:creationId xmlns="" xmlns:p14="http://schemas.microsoft.com/office/powerpoint/2010/main" val="219107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496944" cy="108012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проекта</a:t>
            </a:r>
            <a:r>
              <a:rPr lang="ru-RU" sz="2000" dirty="0" smtClean="0"/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:</a:t>
            </a:r>
            <a:r>
              <a:rPr lang="ru-RU" sz="2600" dirty="0" smtClean="0"/>
              <a:t> </a:t>
            </a:r>
            <a:r>
              <a:rPr lang="ru-RU" sz="2400" dirty="0" smtClean="0"/>
              <a:t>создание условий успешности ребёнка через постановку спектакля по мотивам русской народной сказки «Пых». </a:t>
            </a:r>
            <a:r>
              <a:rPr lang="ru-RU" sz="2600" dirty="0" smtClean="0"/>
              <a:t/>
            </a:r>
            <a:br>
              <a:rPr lang="ru-RU" sz="2600" dirty="0" smtClean="0"/>
            </a:br>
            <a:endParaRPr lang="ru-RU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204864"/>
            <a:ext cx="79208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Задачи:</a:t>
            </a:r>
            <a:r>
              <a:rPr lang="ru-RU" sz="4400" dirty="0" smtClean="0"/>
              <a:t> </a:t>
            </a:r>
            <a:r>
              <a:rPr lang="ru-RU" sz="2200" dirty="0" smtClean="0"/>
              <a:t>Для учителя: 1. Внедрить эффективные формы и методы работы, способствующие развитию эстетического вкуса через активную практическую деятельность. 2. Формировать доброжелательные отношения между детьми путём приобщения их к сказкам, сказочной морали. </a:t>
            </a:r>
          </a:p>
          <a:p>
            <a:pPr>
              <a:buNone/>
            </a:pPr>
            <a:r>
              <a:rPr lang="ru-RU" sz="2200" dirty="0" smtClean="0"/>
              <a:t>      Для детей: 1. Совместно с родителями изготовить костюмы,     подобрать музыку к  постановке РНС «Пых». </a:t>
            </a:r>
          </a:p>
          <a:p>
            <a:pPr>
              <a:buNone/>
            </a:pPr>
            <a:r>
              <a:rPr lang="ru-RU" sz="2200" dirty="0" smtClean="0"/>
              <a:t>               2. Учиться  работать в коллективе, разыгрывая сказку. </a:t>
            </a:r>
          </a:p>
          <a:p>
            <a:pPr>
              <a:buNone/>
            </a:pPr>
            <a:r>
              <a:rPr lang="ru-RU" sz="2200" dirty="0" smtClean="0"/>
              <a:t>               3. В процессе работы уделять внимание сценической речи, </a:t>
            </a:r>
          </a:p>
          <a:p>
            <a:pPr>
              <a:buNone/>
            </a:pPr>
            <a:r>
              <a:rPr lang="ru-RU" sz="2200" dirty="0" smtClean="0"/>
              <a:t>                  развивать творческие способности в театральной </a:t>
            </a:r>
          </a:p>
          <a:p>
            <a:pPr>
              <a:buNone/>
            </a:pPr>
            <a:r>
              <a:rPr lang="ru-RU" sz="2200" dirty="0" smtClean="0"/>
              <a:t>                  деятельности.</a:t>
            </a:r>
            <a:endParaRPr lang="ru-RU" sz="2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user\Downloads\img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8784976" cy="6264696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Знакомство с творчеством великого</a:t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режиссёра</a:t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472608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ru-RU" dirty="0" smtClean="0"/>
              <a:t>    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7400" dirty="0" smtClean="0"/>
              <a:t>          </a:t>
            </a:r>
            <a:r>
              <a:rPr lang="ru-RU" sz="6800" dirty="0" smtClean="0"/>
              <a:t>Александр </a:t>
            </a:r>
            <a:r>
              <a:rPr lang="ru-RU" sz="6800" dirty="0" err="1" smtClean="0"/>
              <a:t>Роу</a:t>
            </a:r>
            <a:r>
              <a:rPr lang="ru-RU" sz="6800" dirty="0" smtClean="0"/>
              <a:t> покорил зрителей многих стран своими фильмами – сказками и взял несколько престижных призов. ПРИЗЫ И НАГРАДЫ: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6800" dirty="0" smtClean="0"/>
              <a:t>     В 1961 – Международный кинофестиваль в Ванкувере. Почётный диплом за фильм «Хрустальный башмачок».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6800" dirty="0" smtClean="0"/>
              <a:t>     В 1965 – Международный кинофестиваль в Венеции. Гран-при «Золотой Лев Святого Марка» за фильм «</a:t>
            </a:r>
            <a:r>
              <a:rPr lang="ru-RU" sz="6800" dirty="0" err="1" smtClean="0"/>
              <a:t>Морозко</a:t>
            </a:r>
            <a:r>
              <a:rPr lang="ru-RU" sz="6800" dirty="0" smtClean="0"/>
              <a:t>».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6800" dirty="0" smtClean="0"/>
              <a:t>      В 1966 – Международный кинофестиваль фильмов для детей в Тегеране. Серебряная медаль за фильм «</a:t>
            </a:r>
            <a:r>
              <a:rPr lang="ru-RU" sz="6800" dirty="0" err="1" smtClean="0"/>
              <a:t>Морозко</a:t>
            </a:r>
            <a:r>
              <a:rPr lang="ru-RU" sz="6800" dirty="0" smtClean="0"/>
              <a:t>».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6800" dirty="0" smtClean="0"/>
              <a:t>             1981 – Международный кинофестиваль детского фильма в Кито. Золотая медаль(посмертно) за фильм «Конёк-Горбунок». </a:t>
            </a:r>
            <a:endParaRPr lang="ru-RU" sz="6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51520" y="332656"/>
            <a:ext cx="8712968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     </a:t>
            </a:r>
            <a:r>
              <a:rPr lang="ru-RU" sz="2200" dirty="0" smtClean="0"/>
              <a:t>В 1940 году </a:t>
            </a:r>
            <a:r>
              <a:rPr lang="ru-RU" sz="2200" dirty="0" err="1" smtClean="0"/>
              <a:t>Роу</a:t>
            </a:r>
            <a:r>
              <a:rPr lang="ru-RU" sz="2200" dirty="0" smtClean="0"/>
              <a:t> снял фильм «Василиса Прекрасная». Во время съёмок «Василисы Прекрасной» </a:t>
            </a:r>
            <a:r>
              <a:rPr lang="ru-RU" sz="2200" dirty="0" err="1" smtClean="0"/>
              <a:t>Роу</a:t>
            </a:r>
            <a:r>
              <a:rPr lang="ru-RU" sz="2200" dirty="0" smtClean="0"/>
              <a:t> обратился к землякам- умельцам. В </a:t>
            </a:r>
            <a:r>
              <a:rPr lang="ru-RU" sz="2200" dirty="0" err="1" smtClean="0"/>
              <a:t>Загорской</a:t>
            </a:r>
            <a:r>
              <a:rPr lang="ru-RU" sz="2200" dirty="0" smtClean="0"/>
              <a:t> мастерской игрушек те изготовили макет Змея Горыныча – 11 метров длиной и 5 метров высотой, внутри которого размещалось 20 человек. На съёмках лошадь Ивана отказалась приближаться к Змею – настолько тот был страшен. </a:t>
            </a:r>
            <a:endParaRPr lang="ru-RU" sz="2200" dirty="0"/>
          </a:p>
        </p:txBody>
      </p:sp>
      <p:pic>
        <p:nvPicPr>
          <p:cNvPr id="20482" name="Picture 2" descr="http://www.filimadami.com/afisler/565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96952"/>
            <a:ext cx="4427984" cy="3861048"/>
          </a:xfrm>
          <a:prstGeom prst="roundRect">
            <a:avLst/>
          </a:prstGeom>
          <a:noFill/>
        </p:spPr>
      </p:pic>
      <p:pic>
        <p:nvPicPr>
          <p:cNvPr id="20484" name="Picture 4" descr="http://www.museikino.ru/upload/alex-rou/img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897560"/>
            <a:ext cx="4572000" cy="3960440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Лучшим творением </a:t>
            </a:r>
            <a:r>
              <a:rPr lang="ru-RU" sz="2400" dirty="0" err="1" smtClean="0"/>
              <a:t>Роу</a:t>
            </a:r>
            <a:r>
              <a:rPr lang="ru-RU" sz="2400" dirty="0" smtClean="0"/>
              <a:t> считается снятый им в 1964 году фильм-сказка «</a:t>
            </a:r>
            <a:r>
              <a:rPr lang="ru-RU" sz="2400" dirty="0" err="1" smtClean="0"/>
              <a:t>Морозко</a:t>
            </a:r>
            <a:r>
              <a:rPr lang="ru-RU" sz="2400" dirty="0" smtClean="0"/>
              <a:t>».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1196752"/>
            <a:ext cx="3312368" cy="5661248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sz="2400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3923928" y="1052736"/>
            <a:ext cx="5040560" cy="5805264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000" dirty="0" smtClean="0"/>
              <a:t>         </a:t>
            </a:r>
            <a:r>
              <a:rPr lang="ru-RU" sz="1800" dirty="0" smtClean="0"/>
              <a:t>Инна Чурикова работала с </a:t>
            </a:r>
            <a:r>
              <a:rPr lang="ru-RU" sz="1800" dirty="0" err="1" smtClean="0"/>
              <a:t>Роу</a:t>
            </a:r>
            <a:r>
              <a:rPr lang="ru-RU" sz="1800" dirty="0" smtClean="0"/>
              <a:t> над фильмом «</a:t>
            </a:r>
            <a:r>
              <a:rPr lang="ru-RU" sz="1800" dirty="0" err="1" smtClean="0"/>
              <a:t>Морозко</a:t>
            </a:r>
            <a:r>
              <a:rPr lang="ru-RU" sz="1800" dirty="0" smtClean="0"/>
              <a:t>», рассказывала об Александре </a:t>
            </a:r>
            <a:r>
              <a:rPr lang="ru-RU" sz="1800" dirty="0" err="1" smtClean="0"/>
              <a:t>Роу</a:t>
            </a:r>
            <a:r>
              <a:rPr lang="ru-RU" sz="1800" dirty="0" smtClean="0"/>
              <a:t>: «Я думала просто попробоваться. Сказка мне безумно нравилась, сценарий нравился. Мне нравился Александр Артурович — он был такой огромный, большой, строгий  в то же время очень похожий на ребёнка. «</a:t>
            </a:r>
            <a:r>
              <a:rPr lang="ru-RU" sz="1800" dirty="0" err="1" smtClean="0"/>
              <a:t>Морозко</a:t>
            </a:r>
            <a:r>
              <a:rPr lang="ru-RU" sz="1800" dirty="0" smtClean="0"/>
              <a:t>» была моя первая картина - сказка  и я с удовольствием делала все, что он просил. Я даже в болоте у него тонула с восторгом и на снегу сидела, и с азартом ела лук вместо яблок – потому, что он так требовал. У </a:t>
            </a:r>
            <a:r>
              <a:rPr lang="ru-RU" sz="1800" dirty="0" err="1" smtClean="0"/>
              <a:t>Роу</a:t>
            </a:r>
            <a:r>
              <a:rPr lang="ru-RU" sz="1800" dirty="0" smtClean="0"/>
              <a:t> была душа ребёнка, и на его съёмках всё было волшебно: люди, придумывавшие необыкновенные фокусы, умные хрюшки, пни, которые расцветали. Но этот сказочный мир сам режиссёр очень тщательно выстраивал». </a:t>
            </a:r>
            <a:endParaRPr lang="ru-RU" sz="1800" dirty="0"/>
          </a:p>
        </p:txBody>
      </p:sp>
      <p:pic>
        <p:nvPicPr>
          <p:cNvPr id="5" name="Picture 4" descr="C:\Users\user\Downloads\e2b7d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4032448" cy="5040560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 idx="4294967295"/>
          </p:nvPr>
        </p:nvSpPr>
        <p:spPr>
          <a:xfrm>
            <a:off x="251520" y="260648"/>
            <a:ext cx="8640960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             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                     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                     </a:t>
            </a:r>
            <a:br>
              <a:rPr lang="ru-RU" sz="2400" dirty="0" smtClean="0"/>
            </a:br>
            <a:r>
              <a:rPr lang="ru-RU" sz="2400" dirty="0" smtClean="0"/>
              <a:t>                  Фильм «</a:t>
            </a:r>
            <a:r>
              <a:rPr lang="ru-RU" sz="2400" dirty="0" err="1" smtClean="0"/>
              <a:t>Морозко</a:t>
            </a:r>
            <a:r>
              <a:rPr lang="ru-RU" sz="2400" dirty="0" smtClean="0"/>
              <a:t>» принес </a:t>
            </a:r>
            <a:r>
              <a:rPr lang="ru-RU" sz="2400" dirty="0" err="1" smtClean="0"/>
              <a:t>Роу</a:t>
            </a:r>
            <a:r>
              <a:rPr lang="ru-RU" sz="2400" dirty="0" smtClean="0"/>
              <a:t> в 1965 году Гран-при </a:t>
            </a:r>
            <a:br>
              <a:rPr lang="ru-RU" sz="2400" dirty="0" smtClean="0"/>
            </a:br>
            <a:r>
              <a:rPr lang="ru-RU" sz="2400" dirty="0" smtClean="0"/>
              <a:t>                  Международного фестиваля для детей и юношества в</a:t>
            </a:r>
            <a:br>
              <a:rPr lang="ru-RU" sz="2400" dirty="0" smtClean="0"/>
            </a:br>
            <a:r>
              <a:rPr lang="ru-RU" sz="2400" dirty="0" smtClean="0"/>
              <a:t>                   Венеции, а в 1968 году Александру </a:t>
            </a:r>
            <a:r>
              <a:rPr lang="ru-RU" sz="2400" dirty="0" err="1" smtClean="0"/>
              <a:t>Роу</a:t>
            </a:r>
            <a:r>
              <a:rPr lang="ru-RU" sz="2400" dirty="0" smtClean="0"/>
              <a:t> было </a:t>
            </a:r>
            <a:br>
              <a:rPr lang="ru-RU" sz="2400" dirty="0" smtClean="0"/>
            </a:br>
            <a:r>
              <a:rPr lang="ru-RU" sz="2400" dirty="0" smtClean="0"/>
              <a:t>                    присвоено звание заслуженного артиста РСФСР.</a:t>
            </a:r>
            <a:endParaRPr lang="ru-RU" sz="2400" dirty="0"/>
          </a:p>
        </p:txBody>
      </p:sp>
      <p:pic>
        <p:nvPicPr>
          <p:cNvPr id="19464" name="Picture 8" descr="http://movies.k210.org/images/movies/768/fanart/original/cy2S3vUDQC8rJj9hINnb3Dwcjx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568952" cy="4248472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8589640" cy="1080120"/>
          </a:xfrm>
        </p:spPr>
        <p:txBody>
          <a:bodyPr>
            <a:normAutofit/>
          </a:bodyPr>
          <a:lstStyle/>
          <a:p>
            <a:pPr algn="l"/>
            <a:endParaRPr lang="ru-RU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204864"/>
            <a:ext cx="79208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4400" dirty="0" smtClean="0"/>
          </a:p>
        </p:txBody>
      </p:sp>
      <p:pic>
        <p:nvPicPr>
          <p:cNvPr id="2050" name="Picture 2" descr="http://s1.thingpic.com/images/oc/592EJkJGZE8n2CAJ83ZN2q3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5"/>
            <a:ext cx="8784976" cy="65253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Путешествие в таинственный мир сказки</a:t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 lnSpcReduction="10000"/>
          </a:bodyPr>
          <a:lstStyle/>
          <a:p>
            <a:pPr algn="r">
              <a:buNone/>
            </a:pPr>
            <a:r>
              <a:rPr lang="ru-RU" sz="2200" dirty="0" smtClean="0"/>
              <a:t> В сказке может все случиться, </a:t>
            </a:r>
          </a:p>
          <a:p>
            <a:pPr algn="r">
              <a:buNone/>
            </a:pPr>
            <a:r>
              <a:rPr lang="ru-RU" sz="2200" dirty="0" smtClean="0"/>
              <a:t>    Наша сказка впереди. </a:t>
            </a:r>
          </a:p>
          <a:p>
            <a:pPr algn="r">
              <a:buNone/>
            </a:pPr>
            <a:r>
              <a:rPr lang="ru-RU" sz="2200" dirty="0" smtClean="0"/>
              <a:t>    Сказка к двери к нам стучится,</a:t>
            </a:r>
          </a:p>
          <a:p>
            <a:pPr algn="r">
              <a:buNone/>
            </a:pPr>
            <a:r>
              <a:rPr lang="ru-RU" sz="2200" dirty="0" smtClean="0"/>
              <a:t> Скажем сказке: «заходи»! </a:t>
            </a:r>
          </a:p>
          <a:p>
            <a:pPr>
              <a:buNone/>
            </a:pPr>
            <a:r>
              <a:rPr lang="ru-RU" sz="2200" dirty="0" smtClean="0"/>
              <a:t> -  </a:t>
            </a:r>
          </a:p>
          <a:p>
            <a:pPr>
              <a:buNone/>
            </a:pPr>
            <a:endParaRPr lang="ru-RU" sz="2200" dirty="0" smtClean="0"/>
          </a:p>
          <a:p>
            <a:pPr>
              <a:buNone/>
            </a:pPr>
            <a:endParaRPr lang="ru-RU" sz="2200" dirty="0" smtClean="0"/>
          </a:p>
          <a:p>
            <a:pPr>
              <a:buNone/>
            </a:pPr>
            <a:endParaRPr lang="ru-RU" sz="2200" dirty="0" smtClean="0"/>
          </a:p>
          <a:p>
            <a:pPr>
              <a:buNone/>
            </a:pPr>
            <a:endParaRPr lang="ru-RU" sz="2200" dirty="0" smtClean="0"/>
          </a:p>
          <a:p>
            <a:pPr>
              <a:buNone/>
            </a:pPr>
            <a:r>
              <a:rPr lang="ru-RU" sz="2200" dirty="0" smtClean="0"/>
              <a:t>          </a:t>
            </a:r>
          </a:p>
          <a:p>
            <a:pPr algn="r">
              <a:buNone/>
            </a:pPr>
            <a:r>
              <a:rPr lang="ru-RU" sz="2200" dirty="0" smtClean="0"/>
              <a:t>             Участвуя в занимательной сказочной викторине с игровыми     элементами, выяснилось, что мы очень много     знаем про сказки и решили создать свою собственную сказку. </a:t>
            </a:r>
            <a:endParaRPr lang="ru-RU" sz="2200" dirty="0"/>
          </a:p>
        </p:txBody>
      </p:sp>
      <p:pic>
        <p:nvPicPr>
          <p:cNvPr id="13314" name="Picture 2" descr="C:\Users\user\Desktop\телефон\IMG_20180316_123322.jpg"/>
          <p:cNvPicPr>
            <a:picLocks noChangeAspect="1" noChangeArrowheads="1"/>
          </p:cNvPicPr>
          <p:nvPr/>
        </p:nvPicPr>
        <p:blipFill>
          <a:blip r:embed="rId2" cstate="print"/>
          <a:srcRect l="5113" t="33200" r="7475"/>
          <a:stretch>
            <a:fillRect/>
          </a:stretch>
        </p:blipFill>
        <p:spPr bwMode="auto">
          <a:xfrm>
            <a:off x="323528" y="1484784"/>
            <a:ext cx="8496944" cy="35078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Инсценировка сказки «Пых»</a:t>
            </a:r>
            <a:endParaRPr lang="ru-RU" sz="4000" dirty="0"/>
          </a:p>
        </p:txBody>
      </p:sp>
      <p:pic>
        <p:nvPicPr>
          <p:cNvPr id="3074" name="Picture 2" descr="C:\Users\user\Desktop\телефон\IMG_20180315_1401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268760"/>
            <a:ext cx="4896544" cy="5328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195" name="Picture 3" descr="C:\Users\user\Desktop\телефон\IMG_20180315_1349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895" b="6131"/>
          <a:stretch>
            <a:fillRect/>
          </a:stretch>
        </p:blipFill>
        <p:spPr bwMode="auto">
          <a:xfrm>
            <a:off x="179512" y="332656"/>
            <a:ext cx="8712968" cy="6336704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C:\Users\user\Desktop\телефон\IMG_20180315_1351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685" r="19456"/>
          <a:stretch>
            <a:fillRect/>
          </a:stretch>
        </p:blipFill>
        <p:spPr bwMode="auto">
          <a:xfrm>
            <a:off x="251520" y="332656"/>
            <a:ext cx="8640960" cy="6336704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1" name="Picture 3" descr="C:\Users\user\Desktop\телефон\IMG_20180315_1350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8640960" cy="6192688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телефон\IMG_20180315_1351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3152" r="5253"/>
          <a:stretch>
            <a:fillRect/>
          </a:stretch>
        </p:blipFill>
        <p:spPr bwMode="auto">
          <a:xfrm>
            <a:off x="323528" y="404664"/>
            <a:ext cx="8568952" cy="6192688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2400" dirty="0"/>
          </a:p>
        </p:txBody>
      </p:sp>
      <p:pic>
        <p:nvPicPr>
          <p:cNvPr id="2050" name="Picture 2" descr="C:\Users\user\Desktop\телефон\IMG_20180315_1352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0960" cy="6408712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user\Desktop\телефон\IMG_20180315_1353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640960" cy="6264696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телефон\IMG_20180315_1353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4358"/>
          <a:stretch>
            <a:fillRect/>
          </a:stretch>
        </p:blipFill>
        <p:spPr bwMode="auto">
          <a:xfrm>
            <a:off x="-24951" y="0"/>
            <a:ext cx="9168951" cy="6858000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user\Desktop\телефон\IMG_20180315_1356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784976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телефон\IMG_20180316_1228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9105" r="9728"/>
          <a:stretch>
            <a:fillRect/>
          </a:stretch>
        </p:blipFill>
        <p:spPr bwMode="auto">
          <a:xfrm>
            <a:off x="4499992" y="188640"/>
            <a:ext cx="4464496" cy="6408712"/>
          </a:xfrm>
          <a:prstGeom prst="rect">
            <a:avLst/>
          </a:prstGeom>
          <a:noFill/>
        </p:spPr>
      </p:pic>
      <p:pic>
        <p:nvPicPr>
          <p:cNvPr id="10243" name="Picture 3" descr="C:\Users\user\Desktop\телефон\IMG_20180316_122819.jpg"/>
          <p:cNvPicPr>
            <a:picLocks noChangeAspect="1" noChangeArrowheads="1"/>
          </p:cNvPicPr>
          <p:nvPr/>
        </p:nvPicPr>
        <p:blipFill>
          <a:blip r:embed="rId3" cstate="print"/>
          <a:srcRect l="1252" r="64947"/>
          <a:stretch>
            <a:fillRect/>
          </a:stretch>
        </p:blipFill>
        <p:spPr bwMode="auto">
          <a:xfrm>
            <a:off x="251520" y="188640"/>
            <a:ext cx="4320480" cy="6408712"/>
          </a:xfrm>
          <a:prstGeom prst="rect">
            <a:avLst/>
          </a:prstGeom>
          <a:noFill/>
        </p:spPr>
      </p:pic>
      <p:pic>
        <p:nvPicPr>
          <p:cNvPr id="6" name="Picture 2" descr="C:\Users\user\Desktop\телефон\IMG_20180316_122819.jpg"/>
          <p:cNvPicPr>
            <a:picLocks noChangeAspect="1" noChangeArrowheads="1"/>
          </p:cNvPicPr>
          <p:nvPr/>
        </p:nvPicPr>
        <p:blipFill>
          <a:blip r:embed="rId4" cstate="print"/>
          <a:srcRect l="44747" t="19092" r="46304" b="63407"/>
          <a:stretch>
            <a:fillRect/>
          </a:stretch>
        </p:blipFill>
        <p:spPr bwMode="auto">
          <a:xfrm>
            <a:off x="4283968" y="1628800"/>
            <a:ext cx="720080" cy="792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Сказка удалась на славу</a:t>
            </a:r>
            <a:endParaRPr lang="ru-RU" dirty="0"/>
          </a:p>
        </p:txBody>
      </p:sp>
      <p:pic>
        <p:nvPicPr>
          <p:cNvPr id="12292" name="Picture 4" descr="C:\Users\user\Desktop\телефон\IMG_20180316_1302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00200"/>
            <a:ext cx="8640960" cy="5069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80920" cy="64807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 - ресурсы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95536" y="1124744"/>
            <a:ext cx="8496944" cy="3271665"/>
          </a:xfr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buClr>
                <a:srgbClr val="C00000"/>
              </a:buClr>
              <a:buSzPct val="75000"/>
              <a:buFont typeface="Wingdings" pitchFamily="2" charset="2"/>
              <a:buChar char="v"/>
            </a:pPr>
            <a:r>
              <a:rPr lang="ru-RU" sz="2400" b="1" dirty="0" smtClean="0"/>
              <a:t>Цветочный бордюр:</a:t>
            </a:r>
            <a:endParaRPr lang="ru-RU" sz="2400" dirty="0">
              <a:hlinkClick r:id="rId2"/>
            </a:endParaRPr>
          </a:p>
          <a:p>
            <a:pPr marL="0" indent="0">
              <a:spcBef>
                <a:spcPts val="0"/>
              </a:spcBef>
              <a:buClr>
                <a:srgbClr val="C00000"/>
              </a:buClr>
              <a:buSzPct val="75000"/>
              <a:buNone/>
            </a:pPr>
            <a:r>
              <a:rPr lang="en-US" sz="1800" dirty="0">
                <a:hlinkClick r:id="rId3"/>
              </a:rPr>
              <a:t>http://lisyonok.ucoz.ru/_</a:t>
            </a:r>
            <a:r>
              <a:rPr lang="en-US" sz="1800" dirty="0" smtClean="0">
                <a:hlinkClick r:id="rId3"/>
              </a:rPr>
              <a:t>ld/0/49013.png</a:t>
            </a:r>
            <a:r>
              <a:rPr lang="ru-RU" sz="1800" dirty="0" smtClean="0"/>
              <a:t> </a:t>
            </a:r>
          </a:p>
          <a:p>
            <a:pPr marL="0" indent="0">
              <a:spcBef>
                <a:spcPts val="0"/>
              </a:spcBef>
              <a:buClr>
                <a:srgbClr val="C00000"/>
              </a:buClr>
              <a:buSzPct val="75000"/>
              <a:buNone/>
            </a:pPr>
            <a:endParaRPr lang="ru-RU" sz="1050" dirty="0"/>
          </a:p>
          <a:p>
            <a:pPr>
              <a:spcBef>
                <a:spcPts val="0"/>
              </a:spcBef>
              <a:buClr>
                <a:srgbClr val="C00000"/>
              </a:buClr>
              <a:buSzPct val="75000"/>
              <a:buFont typeface="Wingdings" pitchFamily="2" charset="2"/>
              <a:buChar char="v"/>
            </a:pPr>
            <a:r>
              <a:rPr lang="ru-RU" sz="2400" b="1" dirty="0" smtClean="0"/>
              <a:t>Сказочный домик:</a:t>
            </a:r>
            <a:endParaRPr lang="ru-RU" sz="2400" b="1" dirty="0"/>
          </a:p>
          <a:p>
            <a:pPr marL="0" indent="0">
              <a:spcBef>
                <a:spcPts val="0"/>
              </a:spcBef>
              <a:buClr>
                <a:srgbClr val="C00000"/>
              </a:buClr>
              <a:buSzPct val="75000"/>
              <a:buNone/>
            </a:pPr>
            <a:r>
              <a:rPr lang="en-US" sz="1800" dirty="0">
                <a:hlinkClick r:id="rId4"/>
              </a:rPr>
              <a:t>http://</a:t>
            </a:r>
            <a:r>
              <a:rPr lang="en-US" sz="1800" dirty="0" smtClean="0">
                <a:hlinkClick r:id="rId4"/>
              </a:rPr>
              <a:t>img-fotki.yandex.ru/get/9668/16969765.221/0_8e9d6_b4691ca7_orig.png</a:t>
            </a:r>
            <a:r>
              <a:rPr lang="ru-RU" sz="1800" dirty="0" smtClean="0"/>
              <a:t> </a:t>
            </a:r>
          </a:p>
          <a:p>
            <a:pPr marL="0" indent="0">
              <a:spcBef>
                <a:spcPts val="0"/>
              </a:spcBef>
              <a:buClr>
                <a:srgbClr val="C00000"/>
              </a:buClr>
              <a:buSzPct val="75000"/>
              <a:buNone/>
            </a:pPr>
            <a:endParaRPr lang="ru-RU" sz="1050" dirty="0"/>
          </a:p>
          <a:p>
            <a:pPr>
              <a:spcBef>
                <a:spcPts val="0"/>
              </a:spcBef>
              <a:buClr>
                <a:srgbClr val="C00000"/>
              </a:buClr>
              <a:buSzPct val="75000"/>
              <a:buFont typeface="Wingdings" pitchFamily="2" charset="2"/>
              <a:buChar char="v"/>
            </a:pPr>
            <a:r>
              <a:rPr lang="ru-RU" sz="2400" b="1" dirty="0" smtClean="0"/>
              <a:t>Сказочный домик-2: </a:t>
            </a:r>
            <a:endParaRPr lang="ru-RU" sz="2400" dirty="0">
              <a:hlinkClick r:id="rId5"/>
            </a:endParaRPr>
          </a:p>
          <a:p>
            <a:pPr marL="0" indent="0">
              <a:buNone/>
            </a:pPr>
            <a:r>
              <a:rPr lang="en-US" sz="1800" dirty="0">
                <a:hlinkClick r:id="rId6"/>
              </a:rPr>
              <a:t>http://</a:t>
            </a:r>
            <a:r>
              <a:rPr lang="en-US" sz="1800" dirty="0" smtClean="0">
                <a:hlinkClick r:id="rId6"/>
              </a:rPr>
              <a:t>www.jblog.fr/images/billets/0422/mini_500_422593.png</a:t>
            </a:r>
            <a:r>
              <a:rPr lang="ru-RU" sz="1800" dirty="0" smtClean="0"/>
              <a:t> </a:t>
            </a:r>
            <a:endParaRPr lang="ru-RU" sz="1800" dirty="0"/>
          </a:p>
          <a:p>
            <a:pPr marL="0" indent="0">
              <a:spcBef>
                <a:spcPts val="0"/>
              </a:spcBef>
              <a:buClr>
                <a:srgbClr val="C00000"/>
              </a:buClr>
              <a:buSzPct val="75000"/>
              <a:buNone/>
            </a:pPr>
            <a:endParaRPr lang="ru-RU" sz="1050" b="1" dirty="0" smtClean="0"/>
          </a:p>
          <a:p>
            <a:pPr>
              <a:spcBef>
                <a:spcPts val="0"/>
              </a:spcBef>
              <a:buClr>
                <a:srgbClr val="C00000"/>
              </a:buClr>
              <a:buSzPct val="75000"/>
              <a:buFont typeface="Wingdings" pitchFamily="2" charset="2"/>
              <a:buChar char="v"/>
            </a:pPr>
            <a:r>
              <a:rPr lang="ru-RU" sz="2400" b="1" dirty="0" smtClean="0"/>
              <a:t>Картинка для фона:</a:t>
            </a:r>
            <a:endParaRPr lang="ru-RU" sz="2400" dirty="0"/>
          </a:p>
          <a:p>
            <a:pPr marL="0" indent="0">
              <a:spcBef>
                <a:spcPts val="0"/>
              </a:spcBef>
              <a:buClr>
                <a:srgbClr val="C00000"/>
              </a:buClr>
              <a:buSzPct val="75000"/>
              <a:buNone/>
            </a:pPr>
            <a:r>
              <a:rPr lang="ru-RU" sz="1800" dirty="0">
                <a:hlinkClick r:id="rId7"/>
              </a:rPr>
              <a:t>http://</a:t>
            </a:r>
            <a:r>
              <a:rPr lang="ru-RU" sz="1800" dirty="0" smtClean="0">
                <a:hlinkClick r:id="rId7"/>
              </a:rPr>
              <a:t>ramki-vsem.ru/fon/raznocvetnyj-fon24.jpg</a:t>
            </a:r>
            <a:r>
              <a:rPr lang="ru-RU" sz="1800" dirty="0" smtClean="0"/>
              <a:t>   </a:t>
            </a:r>
            <a:endParaRPr lang="ru-RU" sz="1800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475656" y="5373216"/>
            <a:ext cx="7295581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="" xmlns:p14="http://schemas.microsoft.com/office/powerpoint/2010/main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A0000"/>
      </a:hlink>
      <a:folHlink>
        <a:srgbClr val="FAC08F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1509</TotalTime>
  <Words>691</Words>
  <Application>Microsoft Office PowerPoint</Application>
  <PresentationFormat>Экран (4:3)</PresentationFormat>
  <Paragraphs>55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SkazkaForSerge</vt:lpstr>
      <vt:lpstr>Times New Roman</vt:lpstr>
      <vt:lpstr>Wingdings</vt:lpstr>
      <vt:lpstr>Тема Office</vt:lpstr>
      <vt:lpstr>  Творческий проект «Постигаем секреты     сказок»</vt:lpstr>
      <vt:lpstr> Актуальность темы  </vt:lpstr>
      <vt:lpstr> Цель проекта : создание условий успешности ребёнка через постановку спектакля по мотивам русской народной сказки «Пых».  </vt:lpstr>
      <vt:lpstr>Слайд 4</vt:lpstr>
      <vt:lpstr>  Знакомство с творчеством великого режиссёра </vt:lpstr>
      <vt:lpstr>Слайд 6</vt:lpstr>
      <vt:lpstr>Лучшим творением Роу считается снятый им в 1964 году фильм-сказка «Морозко».</vt:lpstr>
      <vt:lpstr>                                                                                                                              Фильм «Морозко» принес Роу в 1965 году Гран-при                    Международного фестиваля для детей и юношества в                    Венеции, а в 1968 году Александру Роу было                      присвоено звание заслуженного артиста РСФСР.</vt:lpstr>
      <vt:lpstr>Слайд 9</vt:lpstr>
      <vt:lpstr> Путешествие в таинственный мир сказки </vt:lpstr>
      <vt:lpstr>Инсценировка сказки «Пых»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Сказка удалась на славу</vt:lpstr>
      <vt:lpstr>Интернет - ресурсы</vt:lpstr>
    </vt:vector>
  </TitlesOfParts>
  <Company>МБОУ "Весьегонская СОШ"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Сказочные</dc:title>
  <dc:creator>Волгина И.В.</dc:creator>
  <cp:lastModifiedBy>ИКТ</cp:lastModifiedBy>
  <cp:revision>87</cp:revision>
  <dcterms:created xsi:type="dcterms:W3CDTF">2015-04-19T15:51:03Z</dcterms:created>
  <dcterms:modified xsi:type="dcterms:W3CDTF">2020-06-18T08:51:27Z</dcterms:modified>
</cp:coreProperties>
</file>