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sldIdLst>
    <p:sldId id="256" r:id="rId2"/>
    <p:sldId id="257" r:id="rId3"/>
    <p:sldId id="259" r:id="rId4"/>
    <p:sldId id="262" r:id="rId5"/>
    <p:sldId id="260" r:id="rId6"/>
    <p:sldId id="261" r:id="rId7"/>
    <p:sldId id="263" r:id="rId8"/>
    <p:sldId id="265" r:id="rId9"/>
    <p:sldId id="266" r:id="rId10"/>
    <p:sldId id="258" r:id="rId11"/>
    <p:sldId id="264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-570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5AB34-F747-4DD3-A82F-C9F071064441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963DA-7899-41F2-904F-8CA0F0FC878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511500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5AB34-F747-4DD3-A82F-C9F071064441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963DA-7899-41F2-904F-8CA0F0FC878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691349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5AB34-F747-4DD3-A82F-C9F071064441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963DA-7899-41F2-904F-8CA0F0FC878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086148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5AB34-F747-4DD3-A82F-C9F071064441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963DA-7899-41F2-904F-8CA0F0FC878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946487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5AB34-F747-4DD3-A82F-C9F071064441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963DA-7899-41F2-904F-8CA0F0FC878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072195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5AB34-F747-4DD3-A82F-C9F071064441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963DA-7899-41F2-904F-8CA0F0FC878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693985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5AB34-F747-4DD3-A82F-C9F071064441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963DA-7899-41F2-904F-8CA0F0FC878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576283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5AB34-F747-4DD3-A82F-C9F071064441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963DA-7899-41F2-904F-8CA0F0FC878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15192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5AB34-F747-4DD3-A82F-C9F071064441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963DA-7899-41F2-904F-8CA0F0FC878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08577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5AB34-F747-4DD3-A82F-C9F071064441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963DA-7899-41F2-904F-8CA0F0FC878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873058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5AB34-F747-4DD3-A82F-C9F071064441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963DA-7899-41F2-904F-8CA0F0FC878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343858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5AB34-F747-4DD3-A82F-C9F071064441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963DA-7899-41F2-904F-8CA0F0FC878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14912924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5AB34-F747-4DD3-A82F-C9F071064441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963DA-7899-41F2-904F-8CA0F0FC878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367991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5AB34-F747-4DD3-A82F-C9F071064441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963DA-7899-41F2-904F-8CA0F0FC878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566895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5AB34-F747-4DD3-A82F-C9F071064441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963DA-7899-41F2-904F-8CA0F0FC878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977632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5AB34-F747-4DD3-A82F-C9F071064441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963DA-7899-41F2-904F-8CA0F0FC878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36955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5AB34-F747-4DD3-A82F-C9F071064441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963DA-7899-41F2-904F-8CA0F0FC878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908226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F5AB34-F747-4DD3-A82F-C9F071064441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4963DA-7899-41F2-904F-8CA0F0FC878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7574479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  <p:sldLayoutId id="2147483705" r:id="rId15"/>
    <p:sldLayoutId id="2147483706" r:id="rId16"/>
    <p:sldLayoutId id="2147483707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search?q=NGC1068&amp;rlz=1C1AVFC_enRU888RU889&amp;sxsrf=ALeKk01qiyqzOmNq33ztB_4vfbqBicjwEw:1586521730335&amp;source=lnms&amp;tbm=isch&amp;sa=X&amp;ved=2ahUKEwjuxaiB7t3oAhWl8qYKHaqjA_sQ_AUoAXoECBUQAw&amp;biw=1536&amp;bih=706" TargetMode="External"/><Relationship Id="rId2" Type="http://schemas.openxmlformats.org/officeDocument/2006/relationships/hyperlink" Target="https://www.google.com/search?q=%D0%90%D0%BA%D1%82%D0%B8%D0%B2%D0%BD%D1%8B%D0%B5+%D0%B3%D0%B0%D0%BB%D0%B0%D0%BA%D1%82%D0%B8%D0%BA%D0%B8&amp;rlz=1C1AVFC_enRU888RU889&amp;sxsrf=ALeKk035bSJtA0IYetrfdKAu4-FOVWRP0Q:1586521009604&amp;source=lnms&amp;tbm=isch&amp;sa=X&amp;ved=2ahUKEwip3dKp693oAhUIH5oKHcCGCSQQ_AUoAXoECBAQAw&amp;biw=1536&amp;bih=754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fishki.net/2295924-kvazar---jeto-chto-takoe-kvazar.html/gallery-4548826/" TargetMode="External"/><Relationship Id="rId5" Type="http://schemas.openxmlformats.org/officeDocument/2006/relationships/hyperlink" Target="https://www.google.com/search?q=%D0%BA%D0%B2%D0%B0%D0%B7%D0%B0%D1%80%D1%8B+%D1%8D%D1%82%D0%BE&amp;rlz=1C1AVFC_enRU888RU889&amp;sxsrf=ALeKk00e4DLZTLgHuuCLbUrq7W3CnK10Og:1586522932741&amp;source=lnms&amp;tbm=isch&amp;sa=X&amp;ved=2ahUKEwic1NW-8t3oAhVNfZoKHQ74C3wQ_AUoAXoECBAQAw&amp;biw=1536&amp;bih=754&amp;dpr=1.25" TargetMode="External"/><Relationship Id="rId4" Type="http://schemas.openxmlformats.org/officeDocument/2006/relationships/hyperlink" Target="https://www.google.com/search?q=%D0%BA%D0%B2%D0%B0%D0%B7%D0%B0%D1%80%D1%8B+%D1%8D%D1%82%D0%BE&amp;rlz=1C1AVFC_enRU888RU889&amp;sxsrf=ALeKk00_7uq9Yhl4dZBKNKcrsZRTAMTrsA:1586522120492&amp;tbm=isch&amp;source=iu&amp;ictx=1&amp;fir=KJFIxVLtUgJhuM:,UKbTdKZOExM3jM,/m/069qs&amp;vet=1&amp;usg=AI4_-kQwTZ-4MHgxLfTg6thP7Q3pUCQzvA&amp;sa=X&amp;ved=2ahUKEwiP-K27793oAhUoxqYKHX0jCQMQ_B0wE3oECAYQAw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370934"/>
            <a:ext cx="9144000" cy="1388855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Активные галактики и </a:t>
            </a:r>
            <a:r>
              <a:rPr lang="ru-RU" dirty="0" smtClean="0"/>
              <a:t>квазары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23757" y="4476997"/>
            <a:ext cx="7189297" cy="1803034"/>
          </a:xfrm>
        </p:spPr>
        <p:txBody>
          <a:bodyPr>
            <a:normAutofit/>
          </a:bodyPr>
          <a:lstStyle/>
          <a:p>
            <a:r>
              <a:rPr lang="ru-RU" smtClean="0"/>
              <a:t>Выполнил: </a:t>
            </a:r>
            <a:r>
              <a:rPr lang="ru-RU" dirty="0" smtClean="0"/>
              <a:t>Степанов Дмитрий</a:t>
            </a:r>
          </a:p>
          <a:p>
            <a:r>
              <a:rPr lang="ru-RU" dirty="0" smtClean="0"/>
              <a:t>Ученик 10 класса МБОУ «Весьегонская СОШ»</a:t>
            </a:r>
            <a:br>
              <a:rPr lang="ru-RU" dirty="0" smtClean="0"/>
            </a:br>
            <a:r>
              <a:rPr lang="ru-RU" dirty="0" smtClean="0"/>
              <a:t>Преподаватель: Ратникова Галина Валентиновна 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179640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Активные галактики.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03110" y="2087924"/>
            <a:ext cx="4424498" cy="407454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 smtClean="0">
                <a:effectLst/>
              </a:rPr>
              <a:t>Активные </a:t>
            </a:r>
            <a:r>
              <a:rPr lang="ru-RU" dirty="0">
                <a:effectLst/>
              </a:rPr>
              <a:t>галактики – одни из самых интересных и загадочных объектов нашей </a:t>
            </a:r>
            <a:r>
              <a:rPr lang="ru-RU" dirty="0" smtClean="0">
                <a:effectLst/>
              </a:rPr>
              <a:t>Вселенной. </a:t>
            </a:r>
            <a:r>
              <a:rPr lang="ru-RU" dirty="0">
                <a:effectLst/>
              </a:rPr>
              <a:t>Основное отличие от обычных, спокойных галактик заключается в настолько большом количестве энергии, вырабатываемой в ядрах таких галактик, что его невозможно объяснить стандартными источниками энергии – звездами. Ядра активных галактик это самые яркие долгоживущие объекты во Вселенной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7568" y="1780580"/>
            <a:ext cx="5371111" cy="468923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576051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5991" y="1673525"/>
            <a:ext cx="10059005" cy="4203939"/>
          </a:xfrm>
        </p:spPr>
        <p:txBody>
          <a:bodyPr>
            <a:normAutofit/>
          </a:bodyPr>
          <a:lstStyle/>
          <a:p>
            <a:r>
              <a:rPr lang="ru-RU" sz="2800" dirty="0">
                <a:effectLst/>
              </a:rPr>
              <a:t>В настоящее время наиболее общепризнанной является гипотеза о наличии в центре активной галактики сверхмассивной черной дыры. В этой модели большая часть искомой энергии может выделяться при падении окружающего вещества (процесс </a:t>
            </a:r>
            <a:r>
              <a:rPr lang="ru-RU" sz="2800" dirty="0" err="1">
                <a:effectLst/>
              </a:rPr>
              <a:t>аккреции</a:t>
            </a:r>
            <a:r>
              <a:rPr lang="ru-RU" sz="2800" dirty="0">
                <a:effectLst/>
              </a:rPr>
              <a:t>) на такую черную дыру.</a:t>
            </a:r>
            <a:endParaRPr lang="ru-RU" sz="2800" dirty="0"/>
          </a:p>
        </p:txBody>
      </p:sp>
    </p:spTree>
    <p:extLst>
      <p:ext uri="{BB962C8B-B14F-4D97-AF65-F5344CB8AC3E}">
        <p14:creationId xmlns="" xmlns:p14="http://schemas.microsoft.com/office/powerpoint/2010/main" val="1066222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50522" y="905773"/>
            <a:ext cx="8825461" cy="2493035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Первую активную галактику, М77 (NGC1068) в Ките, открыл еще француз Пьер Мешен в 1780м году. Но признаки ее активности были замечены только в 1908м году сотрудником </a:t>
            </a:r>
            <a:r>
              <a:rPr lang="ru-RU" dirty="0" err="1"/>
              <a:t>Ликкской</a:t>
            </a:r>
            <a:r>
              <a:rPr lang="ru-RU" dirty="0"/>
              <a:t> обсерватории Эдвардом </a:t>
            </a:r>
            <a:r>
              <a:rPr lang="ru-RU" dirty="0" err="1"/>
              <a:t>Фэтом</a:t>
            </a:r>
            <a:r>
              <a:rPr lang="ru-RU" dirty="0"/>
              <a:t> в процессе изучения ее спектра</a:t>
            </a:r>
            <a:r>
              <a:rPr lang="ru-RU" dirty="0" smtClean="0"/>
              <a:t>.</a:t>
            </a:r>
            <a:r>
              <a:rPr lang="ru-RU" dirty="0"/>
              <a:t> Первую активную галактику, М77 (NGC1068) в Ките, открыл еще француз Пьер Мешен в 1780м году. Но признаки ее активности были замечены только в 1908м году сотрудником </a:t>
            </a:r>
            <a:r>
              <a:rPr lang="ru-RU" dirty="0" err="1"/>
              <a:t>Ликкской</a:t>
            </a:r>
            <a:r>
              <a:rPr lang="ru-RU" dirty="0"/>
              <a:t> обсерватории Эдвардом </a:t>
            </a:r>
            <a:r>
              <a:rPr lang="ru-RU" dirty="0" err="1"/>
              <a:t>Фэтом</a:t>
            </a:r>
            <a:r>
              <a:rPr lang="ru-RU" dirty="0"/>
              <a:t> в процессе изучения ее спектра.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2810" y="3901762"/>
            <a:ext cx="3640887" cy="201333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874012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3"/>
          <p:cNvSpPr>
            <a:spLocks noGrp="1"/>
          </p:cNvSpPr>
          <p:nvPr>
            <p:ph idx="1"/>
          </p:nvPr>
        </p:nvSpPr>
        <p:spPr>
          <a:xfrm>
            <a:off x="913795" y="1492370"/>
            <a:ext cx="10353762" cy="4298830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endParaRPr lang="ru-RU" dirty="0">
              <a:effectLst/>
            </a:endParaRPr>
          </a:p>
          <a:p>
            <a:r>
              <a:rPr lang="ru-RU" dirty="0">
                <a:effectLst/>
              </a:rPr>
              <a:t>1.  Спектр электромагнитного излучения активной галактики занимает более широкий диапазон, чем спектры обычных галактик: от радио-диапазона до жёсткого гамма-излучения.</a:t>
            </a:r>
            <a:br>
              <a:rPr lang="ru-RU" dirty="0">
                <a:effectLst/>
              </a:rPr>
            </a:br>
            <a:r>
              <a:rPr lang="ru-RU" dirty="0">
                <a:effectLst/>
              </a:rPr>
              <a:t>2.  Наблюдается быстрая переменность блеска — изменение «мощности» источника излучения  с периодом от 10 минут в рентгеновском диапазоне и до примерно 10 лет в оптическом и радио диапазонах.</a:t>
            </a:r>
            <a:br>
              <a:rPr lang="ru-RU" dirty="0">
                <a:effectLst/>
              </a:rPr>
            </a:br>
            <a:r>
              <a:rPr lang="ru-RU" dirty="0">
                <a:effectLst/>
              </a:rPr>
              <a:t>3.  Перемещение больших масс сильно разогретого газа с огромными скоростями в разных направлениях.</a:t>
            </a:r>
            <a:br>
              <a:rPr lang="ru-RU" dirty="0">
                <a:effectLst/>
              </a:rPr>
            </a:br>
            <a:r>
              <a:rPr lang="ru-RU" dirty="0">
                <a:effectLst/>
              </a:rPr>
              <a:t>4.  Видимые морфологические признаки (в частности, выбросы ("</a:t>
            </a:r>
            <a:r>
              <a:rPr lang="ru-RU" dirty="0" err="1">
                <a:effectLst/>
              </a:rPr>
              <a:t>джеты</a:t>
            </a:r>
            <a:r>
              <a:rPr lang="ru-RU" dirty="0">
                <a:effectLst/>
              </a:rPr>
              <a:t>") и "горячие пятна").</a:t>
            </a:r>
            <a:br>
              <a:rPr lang="ru-RU" dirty="0">
                <a:effectLst/>
              </a:rPr>
            </a:br>
            <a:r>
              <a:rPr lang="ru-RU" dirty="0">
                <a:effectLst/>
              </a:rPr>
              <a:t>5. Общая мощность излучения значительно превышает мощность обычных галактик, причем основное количество энергии выделяется из компактного центра.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72528" y="969150"/>
            <a:ext cx="72289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effectLst/>
              </a:rPr>
              <a:t>Признаки активности ядер галактик:</a:t>
            </a:r>
            <a:endParaRPr lang="ru-RU" sz="2800" dirty="0"/>
          </a:p>
        </p:txBody>
      </p:sp>
    </p:spTree>
    <p:extLst>
      <p:ext uri="{BB962C8B-B14F-4D97-AF65-F5344CB8AC3E}">
        <p14:creationId xmlns="" xmlns:p14="http://schemas.microsoft.com/office/powerpoint/2010/main" val="1288951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6760" y="300040"/>
            <a:ext cx="10353761" cy="1326321"/>
          </a:xfrm>
        </p:spPr>
        <p:txBody>
          <a:bodyPr/>
          <a:lstStyle/>
          <a:p>
            <a:r>
              <a:rPr lang="ru-RU" dirty="0" smtClean="0"/>
              <a:t>Квазары.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9176" y="2096064"/>
            <a:ext cx="4805518" cy="4132208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Квазары это - </a:t>
            </a:r>
            <a:r>
              <a:rPr lang="ru-RU" sz="2400" dirty="0">
                <a:effectLst/>
              </a:rPr>
              <a:t>и</a:t>
            </a:r>
            <a:r>
              <a:rPr lang="ru-RU" sz="2400" dirty="0" smtClean="0">
                <a:effectLst/>
              </a:rPr>
              <a:t>нтенсивные </a:t>
            </a:r>
            <a:r>
              <a:rPr lang="ru-RU" sz="2400" dirty="0">
                <a:effectLst/>
              </a:rPr>
              <a:t>источники космического радиоизлучения, расстояния до которых оцениваются в миллиарды световых лет, представляющие собой активные ядра далёких галактик.</a:t>
            </a:r>
            <a:endParaRPr lang="ru-RU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6171" y="1626361"/>
            <a:ext cx="6362320" cy="491633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380526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18903" y="698585"/>
            <a:ext cx="10119390" cy="5072487"/>
          </a:xfrm>
        </p:spPr>
        <p:txBody>
          <a:bodyPr>
            <a:normAutofit/>
          </a:bodyPr>
          <a:lstStyle/>
          <a:p>
            <a:r>
              <a:rPr lang="ru-RU" dirty="0">
                <a:effectLst/>
              </a:rPr>
              <a:t>Во Вселенной существуют огромное множество ярких космических объектов: звезд, галактик, нейтронных звезд. Но яркость даже самой большой галактики с самой массивной черной дырой – не предел. Они гаснут на фоне самых ярких объектов нашей Вселенной – квазаров</a:t>
            </a:r>
            <a:r>
              <a:rPr lang="ru-RU" dirty="0" smtClean="0">
                <a:effectLst/>
              </a:rPr>
              <a:t>.</a:t>
            </a:r>
            <a:r>
              <a:rPr lang="ru-RU" dirty="0">
                <a:effectLst/>
              </a:rPr>
              <a:t> Квазары – самые яркие объекты наблюдаемой Вселенной, их яркость превышает яркость галактик в несколько раз</a:t>
            </a:r>
            <a:r>
              <a:rPr lang="ru-RU" dirty="0" smtClean="0">
                <a:effectLst/>
              </a:rPr>
              <a:t>.</a:t>
            </a:r>
            <a:r>
              <a:rPr lang="ru-RU" dirty="0">
                <a:effectLst/>
              </a:rPr>
              <a:t> Сами они представляют из себя одну или более яркую Черную дыру, размер которой зачастую составляет несколько световых дней, что сравнимо с размерами нашей Солнечной системы</a:t>
            </a:r>
            <a:r>
              <a:rPr lang="ru-RU" dirty="0" smtClean="0">
                <a:effectLst/>
              </a:rPr>
              <a:t>.</a:t>
            </a:r>
            <a:r>
              <a:rPr lang="ru-RU" dirty="0">
                <a:effectLst/>
              </a:rPr>
              <a:t> Доказано, что существование квазара смертельно для галактик. После того, как квазар поглотит весь газ своей галактики, в ней уже не будут образовываться звезды, а квазар станет темной Черной дырой, которая будет удерживать на своей орбите звезды, пока те еще будут жить, огромная и грандиозная когда-то галактика оставит одну Черную дыру после себя.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536144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77364" y="879739"/>
            <a:ext cx="5383489" cy="5438431"/>
          </a:xfrm>
        </p:spPr>
        <p:txBody>
          <a:bodyPr>
            <a:normAutofit fontScale="92500"/>
          </a:bodyPr>
          <a:lstStyle/>
          <a:p>
            <a:r>
              <a:rPr lang="ru-RU" dirty="0">
                <a:effectLst/>
              </a:rPr>
              <a:t>Как правило галактики с квазарами очень велики по своим размерам, а после окончания галактического газа в галактиках еще долго будут светить звезды</a:t>
            </a:r>
            <a:r>
              <a:rPr lang="ru-RU" dirty="0" smtClean="0">
                <a:effectLst/>
              </a:rPr>
              <a:t>.</a:t>
            </a:r>
            <a:r>
              <a:rPr lang="ru-RU" dirty="0"/>
              <a:t/>
            </a:r>
            <a:br>
              <a:rPr lang="ru-RU" dirty="0"/>
            </a:br>
            <a:r>
              <a:rPr lang="ru-RU" dirty="0">
                <a:effectLst/>
              </a:rPr>
              <a:t>В далеких глубинах космоса вероятно, и сейчас образовываются квазары, но они так далеко, что когда их свет дойдет до нас, их уже скорее всего не будет</a:t>
            </a:r>
            <a:r>
              <a:rPr lang="ru-RU" dirty="0" smtClean="0">
                <a:effectLst/>
              </a:rPr>
              <a:t>.</a:t>
            </a:r>
            <a:r>
              <a:rPr lang="ru-RU" dirty="0"/>
              <a:t/>
            </a:r>
            <a:br>
              <a:rPr lang="ru-RU" dirty="0"/>
            </a:br>
            <a:r>
              <a:rPr lang="ru-RU" dirty="0">
                <a:effectLst/>
              </a:rPr>
              <a:t>Более того, квазары – источники тепла, следовательно, у них есть своя зона обитания, значит, в ней может зародиться жизнь</a:t>
            </a:r>
            <a:r>
              <a:rPr lang="ru-RU" dirty="0" smtClean="0">
                <a:effectLst/>
              </a:rPr>
              <a:t>.</a:t>
            </a:r>
            <a:r>
              <a:rPr lang="ru-RU" dirty="0"/>
              <a:t/>
            </a:r>
            <a:br>
              <a:rPr lang="ru-RU" dirty="0"/>
            </a:br>
            <a:r>
              <a:rPr lang="ru-RU" dirty="0">
                <a:effectLst/>
              </a:rPr>
              <a:t>Изучение квазаров может помочь космонавтике, в частности межзвездным аппаратам, которые могут заряжаться энергией квазаров.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2173" y="1571355"/>
            <a:ext cx="5279995" cy="373752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833382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34565" y="465826"/>
            <a:ext cx="9679443" cy="2432649"/>
          </a:xfrm>
        </p:spPr>
        <p:txBody>
          <a:bodyPr>
            <a:normAutofit fontScale="92500"/>
          </a:bodyPr>
          <a:lstStyle/>
          <a:p>
            <a:r>
              <a:rPr lang="ru-RU" sz="2400" dirty="0">
                <a:effectLst/>
              </a:rPr>
              <a:t>На расстоянии 2 млрд световых лет от нашего дома находится самый мощный и смертоносный объект во всей нашей Вселенной. Квазар - это ослепительный луч энергии, протяженность которого составляет несколько миллиардов километров. Ученые не могут до конца изучить этот объект.</a:t>
            </a:r>
            <a:r>
              <a:rPr lang="ru-RU" sz="2400" dirty="0"/>
              <a:t/>
            </a:r>
            <a:br>
              <a:rPr lang="ru-RU" sz="2400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2854" y="2601133"/>
            <a:ext cx="6667500" cy="374332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057897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95" y="299049"/>
            <a:ext cx="10353761" cy="1326321"/>
          </a:xfrm>
        </p:spPr>
        <p:txBody>
          <a:bodyPr/>
          <a:lstStyle/>
          <a:p>
            <a:r>
              <a:rPr lang="ru-RU" dirty="0" smtClean="0"/>
              <a:t>Источники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13795" y="1768415"/>
            <a:ext cx="10353762" cy="4666891"/>
          </a:xfrm>
        </p:spPr>
        <p:txBody>
          <a:bodyPr>
            <a:normAutofit/>
          </a:bodyPr>
          <a:lstStyle/>
          <a:p>
            <a:r>
              <a:rPr lang="en-US" sz="1000" dirty="0">
                <a:hlinkClick r:id="rId2"/>
              </a:rPr>
              <a:t>https://www.google.com/search?q=%D0%90%D0%BA%D1%82%D0%B8%D0%B2%D0%BD%D1%8B%D0%B5+%</a:t>
            </a:r>
            <a:r>
              <a:rPr lang="en-US" sz="1000" dirty="0" smtClean="0">
                <a:hlinkClick r:id="rId2"/>
              </a:rPr>
              <a:t>D0%B3%D0%B0%D0%BB%D0%B0%D0%BA%D1%82%D0%B8%D0%BA%D0%B8&amp;rlz=1C1AVFC_enRU888RU889&amp;sxsrf=ALeKk035bSJtA0IYetrfdKAu4-FOVWRP0Q:1586521009604&amp;source=lnms&amp;tbm=isch&amp;sa=X&amp;ved=2ahUKEwip3dKp693oAhUIH5oKHcCGCSQQ_AUoAXoECBAQAw&amp;biw=1536&amp;bih=754#imgrc=N2E7jpmnJuKyqM</a:t>
            </a:r>
            <a:r>
              <a:rPr lang="ru-RU" sz="1000" dirty="0" smtClean="0"/>
              <a:t/>
            </a:r>
            <a:br>
              <a:rPr lang="ru-RU" sz="1000" dirty="0" smtClean="0"/>
            </a:br>
            <a:r>
              <a:rPr lang="ru-RU" sz="1000" dirty="0" smtClean="0"/>
              <a:t/>
            </a:r>
            <a:br>
              <a:rPr lang="ru-RU" sz="1000" dirty="0" smtClean="0"/>
            </a:br>
            <a:r>
              <a:rPr lang="en-US" sz="1000" dirty="0">
                <a:hlinkClick r:id="rId3"/>
              </a:rPr>
              <a:t>https://www.google.com/search?q=NGC1068&amp;rlz=1C1AVFC_enRU888RU889&amp;sxsrf=ALeKk01qiyqzOmNq33ztB_4vfbqBicjwEw:1586521730335&amp;source=lnms&amp;tbm=isch&amp;sa=X&amp;ved=2ahUKEwjuxaiB7t3oAhWl8qYKHaqjA_sQ_AUoAXoECBUQAw&amp;biw=1536&amp;bih=706#imgrc=-</a:t>
            </a:r>
            <a:r>
              <a:rPr lang="en-US" sz="1000" dirty="0" smtClean="0">
                <a:hlinkClick r:id="rId3"/>
              </a:rPr>
              <a:t>DTTxnQRvbzjXM</a:t>
            </a:r>
            <a:endParaRPr lang="ru-RU" sz="1000" dirty="0" smtClean="0"/>
          </a:p>
          <a:p>
            <a:r>
              <a:rPr lang="en-US" sz="1000" dirty="0">
                <a:hlinkClick r:id="rId4"/>
              </a:rPr>
              <a:t>https://www.google.com/search?q=%D0%BA%D0%B2%D0%B0%D0%B7%D0%B0%D1%80%D1%8B+%D1%8D%D1%82%D0%BE&amp;rlz=1C1AVFC_enRU888RU889&amp;sxsrf=ALeKk00_7uq9Yhl4dZBKNKcrsZRTAMTrsA:1586522120492&amp;tbm=isch&amp;source=iu&amp;ictx=1&amp;fir=KJFIxVLtUgJhuM%253A%252CUKbTdKZOExM3jM%252C%252Fm%252F069qs&amp;vet=1&amp;usg=AI4_-</a:t>
            </a:r>
            <a:r>
              <a:rPr lang="en-US" sz="1000" dirty="0" smtClean="0">
                <a:hlinkClick r:id="rId4"/>
              </a:rPr>
              <a:t>kQwTZ-4MHgxLfTg6thP7Q3pUCQzvA&amp;sa=X&amp;ved=2ahUKEwiP-K27793oAhUoxqYKHX0jCQMQ_B0wE3oECAYQAw#imgrc=5m7lfI4tTuPC3M</a:t>
            </a:r>
            <a:r>
              <a:rPr lang="ru-RU" sz="1000" dirty="0" smtClean="0"/>
              <a:t/>
            </a:r>
            <a:br>
              <a:rPr lang="ru-RU" sz="1000" dirty="0" smtClean="0"/>
            </a:br>
            <a:r>
              <a:rPr lang="ru-RU" sz="1000" dirty="0" smtClean="0"/>
              <a:t/>
            </a:r>
            <a:br>
              <a:rPr lang="ru-RU" sz="1000" dirty="0" smtClean="0"/>
            </a:br>
            <a:r>
              <a:rPr lang="en-US" sz="1000" dirty="0">
                <a:hlinkClick r:id="rId5"/>
              </a:rPr>
              <a:t>https://www.google.com/search?q=%D0%BA%D0%B2%D0%B0%D0%B7%D0%B0%D1%80%D1%8B+%</a:t>
            </a:r>
            <a:r>
              <a:rPr lang="en-US" sz="1000" dirty="0" smtClean="0">
                <a:hlinkClick r:id="rId5"/>
              </a:rPr>
              <a:t>D1%8D%D1%82%D0%BE&amp;rlz=1C1AVFC_enRU888RU889&amp;sxsrf=ALeKk00e4DLZTLgHuuCLbUrq7W3CnK10Og:1586522932741&amp;source=lnms&amp;tbm=isch&amp;sa=X&amp;ved=2ahUKEwic1NW-8t3oAhVNfZoKHQ74C3wQ_AUoAXoECBAQAw&amp;biw=1536&amp;bih=754&amp;dpr=1.25#imgrc=G2XDWc_JU7dFQM</a:t>
            </a:r>
            <a:endParaRPr lang="ru-RU" sz="1000" dirty="0" smtClean="0"/>
          </a:p>
          <a:p>
            <a:r>
              <a:rPr lang="en-US" sz="1000" dirty="0">
                <a:hlinkClick r:id="rId6"/>
              </a:rPr>
              <a:t>https://fishki.net/2295924-kvazar---jeto-chto-takoe-kvazar.html/gallery-4548826/</a:t>
            </a:r>
            <a:endParaRPr lang="ru-RU" sz="1000" dirty="0"/>
          </a:p>
          <a:p>
            <a:pPr marL="0" indent="0">
              <a:buNone/>
            </a:pPr>
            <a:endParaRPr lang="ru-RU" sz="1000" dirty="0" smtClean="0"/>
          </a:p>
          <a:p>
            <a:r>
              <a:rPr lang="ru-RU" sz="1000" dirty="0" smtClean="0"/>
              <a:t/>
            </a:r>
            <a:br>
              <a:rPr lang="ru-RU" sz="1000" dirty="0" smtClean="0"/>
            </a:br>
            <a:endParaRPr lang="ru-RU" sz="1000" dirty="0"/>
          </a:p>
        </p:txBody>
      </p:sp>
    </p:spTree>
    <p:extLst>
      <p:ext uri="{BB962C8B-B14F-4D97-AF65-F5344CB8AC3E}">
        <p14:creationId xmlns="" xmlns:p14="http://schemas.microsoft.com/office/powerpoint/2010/main" val="3890397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06165" y="2251339"/>
            <a:ext cx="7583224" cy="983566"/>
          </a:xfrm>
        </p:spPr>
        <p:txBody>
          <a:bodyPr>
            <a:normAutofit/>
          </a:bodyPr>
          <a:lstStyle/>
          <a:p>
            <a:r>
              <a:rPr lang="ru-RU" sz="4400" dirty="0" smtClean="0"/>
              <a:t>СПАСИБО ЗА ВНИМАНИЕ!</a:t>
            </a:r>
            <a:endParaRPr lang="ru-RU" sz="4400" dirty="0"/>
          </a:p>
        </p:txBody>
      </p:sp>
    </p:spTree>
    <p:extLst>
      <p:ext uri="{BB962C8B-B14F-4D97-AF65-F5344CB8AC3E}">
        <p14:creationId xmlns="" xmlns:p14="http://schemas.microsoft.com/office/powerpoint/2010/main" val="2306575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2A5B7F"/>
      </a:dk2>
      <a:lt2>
        <a:srgbClr val="ABDAFC"/>
      </a:lt2>
      <a:accent1>
        <a:srgbClr val="9EC544"/>
      </a:accent1>
      <a:accent2>
        <a:srgbClr val="50BEA3"/>
      </a:accent2>
      <a:accent3>
        <a:srgbClr val="4A9CCC"/>
      </a:accent3>
      <a:accent4>
        <a:srgbClr val="9A66CA"/>
      </a:accent4>
      <a:accent5>
        <a:srgbClr val="C54F71"/>
      </a:accent5>
      <a:accent6>
        <a:srgbClr val="DE9C3C"/>
      </a:accent6>
      <a:hlink>
        <a:srgbClr val="6BA9DA"/>
      </a:hlink>
      <a:folHlink>
        <a:srgbClr val="A0BCD3"/>
      </a:folHlink>
    </a:clrScheme>
    <a:fontScheme name="Damask">
      <a:majorFont>
        <a:latin typeface="Bookman Old Style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Damask" id="{F9A299A0-33D0-4E0F-9F3F-7163E3744208}" vid="{746EEEEA-FB6A-406B-B510-531588D5481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TM04033921[[fn=Дамаск]]</Template>
  <TotalTime>46</TotalTime>
  <Words>411</Words>
  <Application>Microsoft Office PowerPoint</Application>
  <PresentationFormat>Произвольный</PresentationFormat>
  <Paragraphs>22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Damask</vt:lpstr>
      <vt:lpstr>Активные галактики и квазары</vt:lpstr>
      <vt:lpstr>Активные галактики.</vt:lpstr>
      <vt:lpstr>Слайд 3</vt:lpstr>
      <vt:lpstr>Слайд 4</vt:lpstr>
      <vt:lpstr>Слайд 5</vt:lpstr>
      <vt:lpstr>Квазары.</vt:lpstr>
      <vt:lpstr>Слайд 7</vt:lpstr>
      <vt:lpstr>Слайд 8</vt:lpstr>
      <vt:lpstr>Слайд 9</vt:lpstr>
      <vt:lpstr>Источники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Активные галактики и квазары.</dc:title>
  <dc:creator>Пользователь Windows</dc:creator>
  <cp:lastModifiedBy>ИКТ</cp:lastModifiedBy>
  <cp:revision>7</cp:revision>
  <dcterms:created xsi:type="dcterms:W3CDTF">2020-04-10T12:08:28Z</dcterms:created>
  <dcterms:modified xsi:type="dcterms:W3CDTF">2020-06-18T09:26:43Z</dcterms:modified>
</cp:coreProperties>
</file>