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57" r:id="rId6"/>
    <p:sldId id="259" r:id="rId7"/>
    <p:sldId id="258" r:id="rId8"/>
    <p:sldId id="263" r:id="rId9"/>
    <p:sldId id="264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18.06.2020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ULAS_J1342+0928" TargetMode="External"/><Relationship Id="rId2" Type="http://schemas.openxmlformats.org/officeDocument/2006/relationships/hyperlink" Target="https://ru.wikipedia.org/wiki/%D0%9A%D0%B2%D0%B0%D0%B7%D0%B0%D1%80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imagetext.ru/inscription-12403.php" TargetMode="External"/><Relationship Id="rId4" Type="http://schemas.openxmlformats.org/officeDocument/2006/relationships/hyperlink" Target="https://naukatehnika.com/files/journal/nauka/astronomia_i_phizika/11.12.18-kvazaryi-poedateli-vselennoj/image_11.jpg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764704"/>
            <a:ext cx="7772400" cy="2736304"/>
          </a:xfrm>
        </p:spPr>
        <p:txBody>
          <a:bodyPr>
            <a:noAutofit/>
          </a:bodyPr>
          <a:lstStyle/>
          <a:p>
            <a: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  <a:t>АКТИВНЫЕ ГАЛАКТИКИ</a:t>
            </a:r>
            <a:b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  <a:t> И КВАЗАРЫ</a:t>
            </a:r>
            <a:endParaRPr lang="ru-RU" sz="6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44008" y="4143380"/>
            <a:ext cx="4355976" cy="2669996"/>
          </a:xfrm>
        </p:spPr>
        <p:txBody>
          <a:bodyPr>
            <a:noAutofit/>
          </a:bodyPr>
          <a:lstStyle/>
          <a:p>
            <a:pPr algn="r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Работу выполнила </a:t>
            </a:r>
          </a:p>
          <a:p>
            <a:pPr algn="r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Ученица 10 класса</a:t>
            </a:r>
          </a:p>
          <a:p>
            <a:pPr algn="r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МБОУ «Весьегонская СОШ»</a:t>
            </a:r>
            <a:b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Сидорова Елизавета</a:t>
            </a:r>
          </a:p>
          <a:p>
            <a:pPr algn="r"/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физики :</a:t>
            </a:r>
          </a:p>
          <a:p>
            <a:pPr algn="r"/>
            <a:r>
              <a:rPr lang="ru-RU" sz="2000" i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Ратникова Г.В</a:t>
            </a:r>
            <a:r>
              <a:rPr lang="ru-RU" sz="20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932030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3798846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Активные галактики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>
                <a:latin typeface="Times New Roman" pitchFamily="18" charset="0"/>
                <a:cs typeface="Times New Roman" pitchFamily="18" charset="0"/>
              </a:rPr>
              <a:t>– </a:t>
            </a:r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одни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из самых интересных и загадочных объектов нашей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Вселенной.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Основное отличие от обычных, спокойных </a:t>
            </a:r>
            <a:r>
              <a:rPr lang="ru-RU" sz="2400" i="1" dirty="0" smtClean="0">
                <a:latin typeface="Times New Roman" pitchFamily="18" charset="0"/>
                <a:cs typeface="Times New Roman" pitchFamily="18" charset="0"/>
              </a:rPr>
              <a:t>галактик </a:t>
            </a:r>
            <a:r>
              <a:rPr lang="ru-RU" sz="2400" i="1" dirty="0">
                <a:latin typeface="Times New Roman" pitchFamily="18" charset="0"/>
                <a:cs typeface="Times New Roman" pitchFamily="18" charset="0"/>
              </a:rPr>
              <a:t>заключается в настолько большом количестве энергии, вырабатываемой в ядрах таких галактик, что его невозможно объяснить стандартными источниками энергии – звездами.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4280" y="980728"/>
            <a:ext cx="4992216" cy="4992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1947660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7" y="332656"/>
            <a:ext cx="705678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Ядра активных галактик это самые яркие долгоживущие объекты во Вселенной, обладающие переменностью излучения в широчайшем диапазоне длин волн: </a:t>
            </a:r>
            <a:r>
              <a:rPr lang="ru-RU" sz="2800" i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2800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гамма-излучения до радиоволн.</a:t>
            </a:r>
          </a:p>
        </p:txBody>
      </p:sp>
      <p:pic>
        <p:nvPicPr>
          <p:cNvPr id="2050" name="Picture 2" descr="Активные ядра галактик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644971"/>
            <a:ext cx="4611280" cy="40243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919800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" y="332656"/>
            <a:ext cx="461885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 настоящее время принято считать, что в центре активной галактики находится массивный компактный объект,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скорее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всего — чёрная дыра, которая и является причиной повышенной интенсивности излучения, особенно в рентгеновском диапазоне.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0004" y="1052736"/>
            <a:ext cx="4396492" cy="45870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4221088"/>
            <a:ext cx="478802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Отличительной чертой многих активных галактик является переменное </a:t>
            </a:r>
          </a:p>
          <a:p>
            <a:pPr lvl="0" algn="ctr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(от нескольких дней до </a:t>
            </a:r>
            <a:endParaRPr lang="ru-RU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нескольких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часов) </a:t>
            </a:r>
            <a:endParaRPr lang="ru-RU" sz="24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рентгеновское </a:t>
            </a:r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излучение.</a:t>
            </a:r>
          </a:p>
        </p:txBody>
      </p:sp>
    </p:spTree>
    <p:extLst>
      <p:ext uri="{BB962C8B-B14F-4D97-AF65-F5344CB8AC3E}">
        <p14:creationId xmlns="" xmlns:p14="http://schemas.microsoft.com/office/powerpoint/2010/main" val="16215387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72516" y="116632"/>
            <a:ext cx="666074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Квазар </a:t>
            </a:r>
            <a:endParaRPr lang="ru-RU" sz="4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класс астрономических объектов, являющихся одними из самых ярких </a:t>
            </a:r>
            <a:r>
              <a:rPr lang="ru-RU" sz="4000" i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000" i="1" dirty="0">
                <a:latin typeface="Times New Roman" pitchFamily="18" charset="0"/>
                <a:cs typeface="Times New Roman" pitchFamily="18" charset="0"/>
              </a:rPr>
              <a:t>видимой Вселенной.  </a:t>
            </a:r>
          </a:p>
        </p:txBody>
      </p:sp>
      <p:pic>
        <p:nvPicPr>
          <p:cNvPr id="1026" name="Picture 2" descr="https://avatars.mds.yandex.net/get-pdb/2028552/697e5181-52ca-4089-aaf2-33536d99c5b7/s1200?webp=fal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3356992"/>
            <a:ext cx="5487341" cy="34295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33541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96" y="116632"/>
            <a:ext cx="363458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По современным представлениям, квазары представляют собой активные ядра галактик на начальном этапе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развития, в которых сверхмассивная чёрная дыра поглощает окружающее вещество, формируя аккреционный диск. 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4997494"/>
            <a:ext cx="87489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Он и является источником излучения, исключительно мощного и имеющего помимо космологического гравитационное красное смещение, предсказанное А. Эйнштейном в общей теории относительности (ОТО).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0084" y="402555"/>
            <a:ext cx="5222396" cy="40345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627236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504" y="476672"/>
            <a:ext cx="417646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Квазары обнаруживаются на очень широком диапазоне расстояний,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исследования по обнаружению квазаров показали, что в далеком прошлом активность квазаров была более распространенной.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Пик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эпохи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квазарной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активности был примерно 10 миллиардов лет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назад.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464" y="1412776"/>
            <a:ext cx="4932040" cy="36990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286689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02359"/>
            <a:ext cx="525658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Квазары называют маяками Вселенной.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Они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видны с огромных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расстояний, </a:t>
            </a: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ним исследуют структуру и эволюцию Вселенной, определяют распределение вещества на луче зрения: сильные спектральные линии поглощения водорода разворачиваются в лес линий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по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красному смещению поглощающих 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облаков.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23928" y="3573016"/>
            <a:ext cx="5145493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Ввиду большой удалённости квазары,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отличие от звёзд, выглядят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практически неподвижными</a:t>
            </a: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не имеют параллакса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),</a:t>
            </a: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поэтому радиоизлучение квазара используется для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высокоточного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определения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200" dirty="0">
                <a:latin typeface="Times New Roman" pitchFamily="18" charset="0"/>
                <a:cs typeface="Times New Roman" pitchFamily="18" charset="0"/>
              </a:rPr>
              <a:t>Земли параметров траектории автоматической межпланетной станции.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6632"/>
            <a:ext cx="3343035" cy="33250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8193" r="13113"/>
          <a:stretch/>
        </p:blipFill>
        <p:spPr bwMode="auto">
          <a:xfrm>
            <a:off x="280977" y="3573017"/>
            <a:ext cx="3736852" cy="30463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8019955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496" y="116632"/>
            <a:ext cx="38884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По состоянию на конец 2017 года наиболее удалённым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обнаруженным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квазаром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является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ULAS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J1342+0928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красным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смещением 7,54.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Свет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наблюдаемый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этого квазара,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был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испущен,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когда Вселенной </a:t>
            </a: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было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всего 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690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миллионов лет.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836712"/>
            <a:ext cx="5472608" cy="34658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0264" y="5373216"/>
            <a:ext cx="9147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Сверхмассивная чёрная дыра в этом квазаре, оценённая в</a:t>
            </a:r>
          </a:p>
          <a:p>
            <a:pPr lvl="0" algn="ctr"/>
            <a:r>
              <a:rPr lang="ru-RU" sz="2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800 миллионов солнечных масс, является самой отдалённой чёрной дырой, определённой на сегодняшний день.</a:t>
            </a:r>
          </a:p>
        </p:txBody>
      </p:sp>
    </p:spTree>
    <p:extLst>
      <p:ext uri="{BB962C8B-B14F-4D97-AF65-F5344CB8AC3E}">
        <p14:creationId xmlns="" xmlns:p14="http://schemas.microsoft.com/office/powerpoint/2010/main" val="7178675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88640"/>
            <a:ext cx="86409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январе 2019 года было объявлено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обнаружении самого яркого квазара —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его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яркость оценивается в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600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трлн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солнечных. </a:t>
            </a:r>
          </a:p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Квазару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присвоено имя J043947.08+163415.7, расстояние до объекта составляет примерно 12,8 млрд световых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лет.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39" y="2866297"/>
            <a:ext cx="6770241" cy="38082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3075298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4624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 smtClean="0">
                <a:latin typeface="Times New Roman" pitchFamily="18" charset="0"/>
                <a:cs typeface="Times New Roman" pitchFamily="18" charset="0"/>
              </a:rPr>
              <a:t>Источники:</a:t>
            </a:r>
            <a:endParaRPr lang="ru-RU" sz="3200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1520" y="836712"/>
            <a:ext cx="72008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hlinkClick r:id="rId2"/>
              </a:rPr>
              <a:t>https://ru.wikipedia.org/wiki/</a:t>
            </a:r>
            <a:r>
              <a:rPr lang="ru-RU" dirty="0" err="1" smtClean="0">
                <a:hlinkClick r:id="rId2"/>
              </a:rPr>
              <a:t>Активные_ядра_галактик</a:t>
            </a:r>
            <a:endParaRPr lang="ru-RU" dirty="0" smtClean="0">
              <a:hlinkClick r:id="rId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hlinkClick r:id="rId2"/>
              </a:rPr>
              <a:t>https://ru.wikipedia.org/wiki/</a:t>
            </a:r>
            <a:r>
              <a:rPr lang="ru-RU" dirty="0" err="1">
                <a:hlinkClick r:id="rId2"/>
              </a:rPr>
              <a:t>Активные_ядра_галактик</a:t>
            </a:r>
            <a:r>
              <a:rPr lang="ru-RU" dirty="0">
                <a:hlinkClick r:id="rId2"/>
              </a:rPr>
              <a:t>#/</a:t>
            </a:r>
            <a:r>
              <a:rPr lang="en-US" dirty="0">
                <a:hlinkClick r:id="rId2"/>
              </a:rPr>
              <a:t>media/</a:t>
            </a:r>
            <a:r>
              <a:rPr lang="ru-RU" dirty="0">
                <a:hlinkClick r:id="rId2"/>
              </a:rPr>
              <a:t>Файл:</a:t>
            </a:r>
            <a:r>
              <a:rPr lang="en-US" dirty="0" smtClean="0">
                <a:hlinkClick r:id="rId2"/>
              </a:rPr>
              <a:t>M87_jet.jpg</a:t>
            </a:r>
            <a:endParaRPr lang="ru-RU" dirty="0" smtClean="0">
              <a:hlinkClick r:id="rId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hlinkClick r:id="rId2"/>
              </a:rPr>
              <a:t>https://ru.wikipedia.org/wiki/</a:t>
            </a:r>
            <a:r>
              <a:rPr lang="ru-RU" dirty="0" err="1">
                <a:hlinkClick r:id="rId2"/>
              </a:rPr>
              <a:t>Активные_ядра_галактик</a:t>
            </a:r>
            <a:r>
              <a:rPr lang="ru-RU" dirty="0">
                <a:hlinkClick r:id="rId2"/>
              </a:rPr>
              <a:t>#/</a:t>
            </a:r>
            <a:r>
              <a:rPr lang="en-US" dirty="0">
                <a:hlinkClick r:id="rId2"/>
              </a:rPr>
              <a:t>media/</a:t>
            </a:r>
            <a:r>
              <a:rPr lang="ru-RU" dirty="0">
                <a:hlinkClick r:id="rId2"/>
              </a:rPr>
              <a:t>Файл:</a:t>
            </a:r>
            <a:r>
              <a:rPr lang="en-US" dirty="0">
                <a:hlinkClick r:id="rId2"/>
              </a:rPr>
              <a:t>Galaxies-AGN-Inner-</a:t>
            </a:r>
            <a:r>
              <a:rPr lang="en-US" dirty="0" err="1">
                <a:hlinkClick r:id="rId2"/>
              </a:rPr>
              <a:t>Structure.svg</a:t>
            </a:r>
            <a:endParaRPr lang="ru-RU" dirty="0" smtClean="0">
              <a:hlinkClick r:id="rId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hlinkClick r:id="rId2"/>
              </a:rPr>
              <a:t>https://scientificrussia.ru/data/shared/fian/RA_030418_2.jpg</a:t>
            </a:r>
            <a:endParaRPr lang="ru-RU" dirty="0" smtClean="0">
              <a:hlinkClick r:id="rId2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hlinkClick r:id="rId2"/>
              </a:rPr>
              <a:t>https</a:t>
            </a:r>
            <a:r>
              <a:rPr lang="en-US" dirty="0">
                <a:hlinkClick r:id="rId2"/>
              </a:rPr>
              <a:t>://ru.wikipedia.org/wiki/%</a:t>
            </a:r>
            <a:r>
              <a:rPr lang="en-US" dirty="0" smtClean="0">
                <a:hlinkClick r:id="rId2"/>
              </a:rPr>
              <a:t>D0%9A%D0%B2%D0%B0%D0%B7%D0%B0%D1%80</a:t>
            </a: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hlinkClick r:id="rId3"/>
              </a:rPr>
              <a:t>https://ru.wikipedia.org/wiki/ULAS_J1342%2B0928#/media/%</a:t>
            </a:r>
            <a:r>
              <a:rPr lang="en-US" dirty="0" smtClean="0">
                <a:hlinkClick r:id="rId3"/>
              </a:rPr>
              <a:t>D0%A4%D0%B0%D0%B9%D0%BB:Artist's_rendering_ULAS_J1120+0641.jpg</a:t>
            </a: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hlinkClick r:id="rId4"/>
              </a:rPr>
              <a:t>https://z-sv.ru/eto-kosmos/kvazaryi/kvazaryi-monstryi-vselennoy/kvazar-111/</a:t>
            </a:r>
            <a:endParaRPr lang="ru-RU" dirty="0" smtClean="0">
              <a:hlinkClick r:id="rId4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hlinkClick r:id="rId4"/>
              </a:rPr>
              <a:t>https</a:t>
            </a:r>
            <a:r>
              <a:rPr lang="en-US" dirty="0">
                <a:hlinkClick r:id="rId4"/>
              </a:rPr>
              <a:t>://</a:t>
            </a:r>
            <a:r>
              <a:rPr lang="en-US" dirty="0" smtClean="0">
                <a:hlinkClick r:id="rId4"/>
              </a:rPr>
              <a:t>naukatehnika.com/files/journal/nauka/astronomia_i_phizika/11.12.18-kvazaryi-poedateli-vselennoj/image_11.jpg</a:t>
            </a: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hlinkClick r:id="rId2"/>
              </a:rPr>
              <a:t>https://ru.wikipedia.org/wiki/%D0%9A%D0%B2%D0%B0%D0%B7%D0%B0%D1%80#/media/%</a:t>
            </a:r>
            <a:r>
              <a:rPr lang="en-US" dirty="0" smtClean="0">
                <a:hlinkClick r:id="rId2"/>
              </a:rPr>
              <a:t>D0%A4%D0%B0%D0%B9%D0%BB:NGC_4319_I_HST2002.jpg</a:t>
            </a: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hlinkClick r:id="rId5"/>
              </a:rPr>
              <a:t>http://</a:t>
            </a:r>
            <a:r>
              <a:rPr lang="en-US" dirty="0" smtClean="0">
                <a:hlinkClick r:id="rId5"/>
              </a:rPr>
              <a:t>www.imagetext.ru/inscription-12403.php</a:t>
            </a:r>
            <a:endParaRPr 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30274413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Картинки с надписями. Спасибо за внимание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1285" b="3153"/>
          <a:stretch/>
        </p:blipFill>
        <p:spPr bwMode="auto">
          <a:xfrm>
            <a:off x="-4306" y="0"/>
            <a:ext cx="9148305" cy="6858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1010432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278</TotalTime>
  <Words>434</Words>
  <Application>Microsoft Office PowerPoint</Application>
  <PresentationFormat>Экран (4:3)</PresentationFormat>
  <Paragraphs>61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АКТИВНЫЕ ГАЛАКТИКИ  И КВАЗАРЫ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АКТИВНЫЕ ГАЛАКТИКИ  И КВАЗАРЫ</dc:title>
  <dc:creator>Ac er</dc:creator>
  <cp:lastModifiedBy>ИКТ</cp:lastModifiedBy>
  <cp:revision>15</cp:revision>
  <dcterms:created xsi:type="dcterms:W3CDTF">2020-04-10T12:05:08Z</dcterms:created>
  <dcterms:modified xsi:type="dcterms:W3CDTF">2020-06-18T09:24:24Z</dcterms:modified>
</cp:coreProperties>
</file>