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987" autoAdjust="0"/>
    <p:restoredTop sz="94660"/>
  </p:normalViewPr>
  <p:slideViewPr>
    <p:cSldViewPr snapToGrid="0">
      <p:cViewPr varScale="1">
        <p:scale>
          <a:sx n="88" d="100"/>
          <a:sy n="88" d="100"/>
        </p:scale>
        <p:origin x="-522"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A91E6AA6-0BE1-4BD2-85F3-B68AE7681A4C}" type="datetimeFigureOut">
              <a:rPr lang="ru-RU" smtClean="0"/>
              <a:pPr/>
              <a:t>18.06.2020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F772C18-5261-412A-BE65-AC39D83A6BFC}" type="slidenum">
              <a:rPr lang="ru-RU" smtClean="0"/>
              <a:pPr/>
              <a:t>‹#›</a:t>
            </a:fld>
            <a:endParaRPr lang="ru-RU"/>
          </a:p>
        </p:txBody>
      </p:sp>
    </p:spTree>
    <p:extLst>
      <p:ext uri="{BB962C8B-B14F-4D97-AF65-F5344CB8AC3E}">
        <p14:creationId xmlns="" xmlns:p14="http://schemas.microsoft.com/office/powerpoint/2010/main" val="19731653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A91E6AA6-0BE1-4BD2-85F3-B68AE7681A4C}" type="datetimeFigureOut">
              <a:rPr lang="ru-RU" smtClean="0"/>
              <a:pPr/>
              <a:t>18.06.2020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F772C18-5261-412A-BE65-AC39D83A6BFC}" type="slidenum">
              <a:rPr lang="ru-RU" smtClean="0"/>
              <a:pPr/>
              <a:t>‹#›</a:t>
            </a:fld>
            <a:endParaRPr lang="ru-RU"/>
          </a:p>
        </p:txBody>
      </p:sp>
    </p:spTree>
    <p:extLst>
      <p:ext uri="{BB962C8B-B14F-4D97-AF65-F5344CB8AC3E}">
        <p14:creationId xmlns="" xmlns:p14="http://schemas.microsoft.com/office/powerpoint/2010/main" val="1672614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A91E6AA6-0BE1-4BD2-85F3-B68AE7681A4C}" type="datetimeFigureOut">
              <a:rPr lang="ru-RU" smtClean="0"/>
              <a:pPr/>
              <a:t>18.06.2020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F772C18-5261-412A-BE65-AC39D83A6BFC}" type="slidenum">
              <a:rPr lang="ru-RU" smtClean="0"/>
              <a:pPr/>
              <a:t>‹#›</a:t>
            </a:fld>
            <a:endParaRPr lang="ru-RU"/>
          </a:p>
        </p:txBody>
      </p:sp>
    </p:spTree>
    <p:extLst>
      <p:ext uri="{BB962C8B-B14F-4D97-AF65-F5344CB8AC3E}">
        <p14:creationId xmlns="" xmlns:p14="http://schemas.microsoft.com/office/powerpoint/2010/main" val="30660458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A91E6AA6-0BE1-4BD2-85F3-B68AE7681A4C}" type="datetimeFigureOut">
              <a:rPr lang="ru-RU" smtClean="0"/>
              <a:pPr/>
              <a:t>18.06.2020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F772C18-5261-412A-BE65-AC39D83A6BFC}" type="slidenum">
              <a:rPr lang="ru-RU" smtClean="0"/>
              <a:pPr/>
              <a:t>‹#›</a:t>
            </a:fld>
            <a:endParaRPr lang="ru-RU"/>
          </a:p>
        </p:txBody>
      </p:sp>
    </p:spTree>
    <p:extLst>
      <p:ext uri="{BB962C8B-B14F-4D97-AF65-F5344CB8AC3E}">
        <p14:creationId xmlns="" xmlns:p14="http://schemas.microsoft.com/office/powerpoint/2010/main" val="3174370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A91E6AA6-0BE1-4BD2-85F3-B68AE7681A4C}" type="datetimeFigureOut">
              <a:rPr lang="ru-RU" smtClean="0"/>
              <a:pPr/>
              <a:t>18.06.2020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F772C18-5261-412A-BE65-AC39D83A6BFC}" type="slidenum">
              <a:rPr lang="ru-RU" smtClean="0"/>
              <a:pPr/>
              <a:t>‹#›</a:t>
            </a:fld>
            <a:endParaRPr lang="ru-RU"/>
          </a:p>
        </p:txBody>
      </p:sp>
    </p:spTree>
    <p:extLst>
      <p:ext uri="{BB962C8B-B14F-4D97-AF65-F5344CB8AC3E}">
        <p14:creationId xmlns="" xmlns:p14="http://schemas.microsoft.com/office/powerpoint/2010/main" val="38357365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A91E6AA6-0BE1-4BD2-85F3-B68AE7681A4C}" type="datetimeFigureOut">
              <a:rPr lang="ru-RU" smtClean="0"/>
              <a:pPr/>
              <a:t>18.06.2020</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1F772C18-5261-412A-BE65-AC39D83A6BFC}" type="slidenum">
              <a:rPr lang="ru-RU" smtClean="0"/>
              <a:pPr/>
              <a:t>‹#›</a:t>
            </a:fld>
            <a:endParaRPr lang="ru-RU"/>
          </a:p>
        </p:txBody>
      </p:sp>
    </p:spTree>
    <p:extLst>
      <p:ext uri="{BB962C8B-B14F-4D97-AF65-F5344CB8AC3E}">
        <p14:creationId xmlns="" xmlns:p14="http://schemas.microsoft.com/office/powerpoint/2010/main" val="1832477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91E6AA6-0BE1-4BD2-85F3-B68AE7681A4C}" type="datetimeFigureOut">
              <a:rPr lang="ru-RU" smtClean="0"/>
              <a:pPr/>
              <a:t>18.06.2020</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1F772C18-5261-412A-BE65-AC39D83A6BFC}" type="slidenum">
              <a:rPr lang="ru-RU" smtClean="0"/>
              <a:pPr/>
              <a:t>‹#›</a:t>
            </a:fld>
            <a:endParaRPr lang="ru-RU"/>
          </a:p>
        </p:txBody>
      </p:sp>
    </p:spTree>
    <p:extLst>
      <p:ext uri="{BB962C8B-B14F-4D97-AF65-F5344CB8AC3E}">
        <p14:creationId xmlns="" xmlns:p14="http://schemas.microsoft.com/office/powerpoint/2010/main" val="3742102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A91E6AA6-0BE1-4BD2-85F3-B68AE7681A4C}" type="datetimeFigureOut">
              <a:rPr lang="ru-RU" smtClean="0"/>
              <a:pPr/>
              <a:t>18.06.2020</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1F772C18-5261-412A-BE65-AC39D83A6BFC}" type="slidenum">
              <a:rPr lang="ru-RU" smtClean="0"/>
              <a:pPr/>
              <a:t>‹#›</a:t>
            </a:fld>
            <a:endParaRPr lang="ru-RU"/>
          </a:p>
        </p:txBody>
      </p:sp>
    </p:spTree>
    <p:extLst>
      <p:ext uri="{BB962C8B-B14F-4D97-AF65-F5344CB8AC3E}">
        <p14:creationId xmlns="" xmlns:p14="http://schemas.microsoft.com/office/powerpoint/2010/main" val="399610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A91E6AA6-0BE1-4BD2-85F3-B68AE7681A4C}" type="datetimeFigureOut">
              <a:rPr lang="ru-RU" smtClean="0"/>
              <a:pPr/>
              <a:t>18.06.2020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F772C18-5261-412A-BE65-AC39D83A6BFC}" type="slidenum">
              <a:rPr lang="ru-RU" smtClean="0"/>
              <a:pPr/>
              <a:t>‹#›</a:t>
            </a:fld>
            <a:endParaRPr lang="ru-RU"/>
          </a:p>
        </p:txBody>
      </p:sp>
    </p:spTree>
    <p:extLst>
      <p:ext uri="{BB962C8B-B14F-4D97-AF65-F5344CB8AC3E}">
        <p14:creationId xmlns="" xmlns:p14="http://schemas.microsoft.com/office/powerpoint/2010/main" val="3212784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A91E6AA6-0BE1-4BD2-85F3-B68AE7681A4C}" type="datetimeFigureOut">
              <a:rPr lang="ru-RU" smtClean="0"/>
              <a:pPr/>
              <a:t>18.06.2020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F772C18-5261-412A-BE65-AC39D83A6BFC}" type="slidenum">
              <a:rPr lang="ru-RU" smtClean="0"/>
              <a:pPr/>
              <a:t>‹#›</a:t>
            </a:fld>
            <a:endParaRPr lang="ru-RU"/>
          </a:p>
        </p:txBody>
      </p:sp>
    </p:spTree>
    <p:extLst>
      <p:ext uri="{BB962C8B-B14F-4D97-AF65-F5344CB8AC3E}">
        <p14:creationId xmlns="" xmlns:p14="http://schemas.microsoft.com/office/powerpoint/2010/main" val="25549500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A91E6AA6-0BE1-4BD2-85F3-B68AE7681A4C}" type="datetimeFigureOut">
              <a:rPr lang="ru-RU" smtClean="0"/>
              <a:pPr/>
              <a:t>18.06.2020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F772C18-5261-412A-BE65-AC39D83A6BFC}" type="slidenum">
              <a:rPr lang="ru-RU" smtClean="0"/>
              <a:pPr/>
              <a:t>‹#›</a:t>
            </a:fld>
            <a:endParaRPr lang="ru-RU"/>
          </a:p>
        </p:txBody>
      </p:sp>
    </p:spTree>
    <p:extLst>
      <p:ext uri="{BB962C8B-B14F-4D97-AF65-F5344CB8AC3E}">
        <p14:creationId xmlns="" xmlns:p14="http://schemas.microsoft.com/office/powerpoint/2010/main" val="40473070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A91E6AA6-0BE1-4BD2-85F3-B68AE7681A4C}" type="datetimeFigureOut">
              <a:rPr lang="ru-RU" smtClean="0"/>
              <a:pPr/>
              <a:t>18.06.2020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F772C18-5261-412A-BE65-AC39D83A6BFC}" type="slidenum">
              <a:rPr lang="ru-RU" smtClean="0"/>
              <a:pPr/>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 xmlns:p14="http://schemas.microsoft.com/office/powerpoint/2010/main" val="39433679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A91E6AA6-0BE1-4BD2-85F3-B68AE7681A4C}" type="datetimeFigureOut">
              <a:rPr lang="ru-RU" smtClean="0"/>
              <a:pPr/>
              <a:t>18.06.2020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F772C18-5261-412A-BE65-AC39D83A6BFC}" type="slidenum">
              <a:rPr lang="ru-RU" smtClean="0"/>
              <a:pPr/>
              <a:t>‹#›</a:t>
            </a:fld>
            <a:endParaRPr lang="ru-RU"/>
          </a:p>
        </p:txBody>
      </p:sp>
    </p:spTree>
    <p:extLst>
      <p:ext uri="{BB962C8B-B14F-4D97-AF65-F5344CB8AC3E}">
        <p14:creationId xmlns="" xmlns:p14="http://schemas.microsoft.com/office/powerpoint/2010/main" val="23028086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91E6AA6-0BE1-4BD2-85F3-B68AE7681A4C}" type="datetimeFigureOut">
              <a:rPr lang="ru-RU" smtClean="0"/>
              <a:pPr/>
              <a:t>18.06.2020</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F772C18-5261-412A-BE65-AC39D83A6BFC}" type="slidenum">
              <a:rPr lang="ru-RU" smtClean="0"/>
              <a:pPr/>
              <a:t>‹#›</a:t>
            </a:fld>
            <a:endParaRPr lang="ru-RU"/>
          </a:p>
        </p:txBody>
      </p:sp>
    </p:spTree>
    <p:extLst>
      <p:ext uri="{BB962C8B-B14F-4D97-AF65-F5344CB8AC3E}">
        <p14:creationId xmlns="" xmlns:p14="http://schemas.microsoft.com/office/powerpoint/2010/main" val="26265883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91E6AA6-0BE1-4BD2-85F3-B68AE7681A4C}" type="datetimeFigureOut">
              <a:rPr lang="ru-RU" smtClean="0"/>
              <a:pPr/>
              <a:t>18.06.2020</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F772C18-5261-412A-BE65-AC39D83A6BFC}" type="slidenum">
              <a:rPr lang="ru-RU" smtClean="0"/>
              <a:pPr/>
              <a:t>‹#›</a:t>
            </a:fld>
            <a:endParaRPr lang="ru-RU"/>
          </a:p>
        </p:txBody>
      </p:sp>
    </p:spTree>
    <p:extLst>
      <p:ext uri="{BB962C8B-B14F-4D97-AF65-F5344CB8AC3E}">
        <p14:creationId xmlns="" xmlns:p14="http://schemas.microsoft.com/office/powerpoint/2010/main" val="14830890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91E6AA6-0BE1-4BD2-85F3-B68AE7681A4C}" type="datetimeFigureOut">
              <a:rPr lang="ru-RU" smtClean="0"/>
              <a:pPr/>
              <a:t>18.06.2020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F772C18-5261-412A-BE65-AC39D83A6BFC}" type="slidenum">
              <a:rPr lang="ru-RU" smtClean="0"/>
              <a:pPr/>
              <a:t>‹#›</a:t>
            </a:fld>
            <a:endParaRPr lang="ru-RU"/>
          </a:p>
        </p:txBody>
      </p:sp>
    </p:spTree>
    <p:extLst>
      <p:ext uri="{BB962C8B-B14F-4D97-AF65-F5344CB8AC3E}">
        <p14:creationId xmlns="" xmlns:p14="http://schemas.microsoft.com/office/powerpoint/2010/main" val="28584259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91E6AA6-0BE1-4BD2-85F3-B68AE7681A4C}" type="datetimeFigureOut">
              <a:rPr lang="ru-RU" smtClean="0"/>
              <a:pPr/>
              <a:t>18.06.2020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F772C18-5261-412A-BE65-AC39D83A6BFC}" type="slidenum">
              <a:rPr lang="ru-RU" smtClean="0"/>
              <a:pPr/>
              <a:t>‹#›</a:t>
            </a:fld>
            <a:endParaRPr lang="ru-RU"/>
          </a:p>
        </p:txBody>
      </p:sp>
    </p:spTree>
    <p:extLst>
      <p:ext uri="{BB962C8B-B14F-4D97-AF65-F5344CB8AC3E}">
        <p14:creationId xmlns="" xmlns:p14="http://schemas.microsoft.com/office/powerpoint/2010/main" val="8210541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91E6AA6-0BE1-4BD2-85F3-B68AE7681A4C}" type="datetimeFigureOut">
              <a:rPr lang="ru-RU" smtClean="0"/>
              <a:pPr/>
              <a:t>18.06.2020</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1F772C18-5261-412A-BE65-AC39D83A6BFC}" type="slidenum">
              <a:rPr lang="ru-RU" smtClean="0"/>
              <a:pPr/>
              <a:t>‹#›</a:t>
            </a:fld>
            <a:endParaRPr lang="ru-RU"/>
          </a:p>
        </p:txBody>
      </p:sp>
    </p:spTree>
    <p:extLst>
      <p:ext uri="{BB962C8B-B14F-4D97-AF65-F5344CB8AC3E}">
        <p14:creationId xmlns="" xmlns:p14="http://schemas.microsoft.com/office/powerpoint/2010/main" val="36415368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EBC40783-035C-47CD-9A73-A5ED76ACB5DA}"/>
              </a:ext>
            </a:extLst>
          </p:cNvPr>
          <p:cNvSpPr>
            <a:spLocks noGrp="1"/>
          </p:cNvSpPr>
          <p:nvPr>
            <p:ph type="ctrTitle"/>
          </p:nvPr>
        </p:nvSpPr>
        <p:spPr/>
        <p:txBody>
          <a:bodyPr/>
          <a:lstStyle/>
          <a:p>
            <a:r>
              <a:rPr lang="ru-RU" dirty="0"/>
              <a:t>Квазары</a:t>
            </a:r>
          </a:p>
        </p:txBody>
      </p:sp>
      <p:sp>
        <p:nvSpPr>
          <p:cNvPr id="3" name="Подзаголовок 2">
            <a:extLst>
              <a:ext uri="{FF2B5EF4-FFF2-40B4-BE49-F238E27FC236}">
                <a16:creationId xmlns="" xmlns:a16="http://schemas.microsoft.com/office/drawing/2014/main" id="{40CC5DCF-CC4E-4FEA-8820-88E640613E34}"/>
              </a:ext>
            </a:extLst>
          </p:cNvPr>
          <p:cNvSpPr>
            <a:spLocks noGrp="1"/>
          </p:cNvSpPr>
          <p:nvPr>
            <p:ph type="subTitle" idx="1"/>
          </p:nvPr>
        </p:nvSpPr>
        <p:spPr>
          <a:xfrm>
            <a:off x="5546559" y="4704348"/>
            <a:ext cx="6645442" cy="2033410"/>
          </a:xfrm>
        </p:spPr>
        <p:txBody>
          <a:bodyPr/>
          <a:lstStyle/>
          <a:p>
            <a:r>
              <a:rPr lang="ru-RU" dirty="0" smtClean="0"/>
              <a:t>Работу выполнил ученик 10 класса </a:t>
            </a:r>
          </a:p>
          <a:p>
            <a:r>
              <a:rPr lang="ru-RU" dirty="0" smtClean="0"/>
              <a:t>МБОУ «Весьегонская СОШ»</a:t>
            </a:r>
          </a:p>
          <a:p>
            <a:r>
              <a:rPr lang="ru-RU" dirty="0" smtClean="0"/>
              <a:t> Петросян Артём. </a:t>
            </a:r>
          </a:p>
          <a:p>
            <a:r>
              <a:rPr lang="ru-RU" smtClean="0"/>
              <a:t>Руководитель Ратникова Г.В.</a:t>
            </a:r>
            <a:endParaRPr lang="ru-RU" dirty="0"/>
          </a:p>
        </p:txBody>
      </p:sp>
    </p:spTree>
    <p:extLst>
      <p:ext uri="{BB962C8B-B14F-4D97-AF65-F5344CB8AC3E}">
        <p14:creationId xmlns="" xmlns:p14="http://schemas.microsoft.com/office/powerpoint/2010/main" val="903483795"/>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 xmlns:a16="http://schemas.microsoft.com/office/drawing/2014/main" id="{49DA0BFE-C314-4AE9-B5FB-F8049051BD3B}"/>
              </a:ext>
            </a:extLst>
          </p:cNvPr>
          <p:cNvSpPr>
            <a:spLocks noGrp="1"/>
          </p:cNvSpPr>
          <p:nvPr>
            <p:ph idx="1"/>
          </p:nvPr>
        </p:nvSpPr>
        <p:spPr>
          <a:xfrm>
            <a:off x="977478" y="1342239"/>
            <a:ext cx="3619690" cy="5879283"/>
          </a:xfrm>
        </p:spPr>
        <p:txBody>
          <a:bodyPr/>
          <a:lstStyle/>
          <a:p>
            <a:pPr marL="0" indent="0">
              <a:buNone/>
            </a:pPr>
            <a:r>
              <a:rPr lang="ru-RU" dirty="0"/>
              <a:t>На расстоянии 2 млрд световых лет от нашего дома находится самый мощный и смертоносный объект во всей нашей Вселенной. Квазар - это ослепительный луч энергии, протяженность которого составляет несколько миллиардов километров. Ученые не могут до конца изучить этот объект.</a:t>
            </a:r>
          </a:p>
        </p:txBody>
      </p:sp>
      <p:pic>
        <p:nvPicPr>
          <p:cNvPr id="5" name="Рисунок 4">
            <a:extLst>
              <a:ext uri="{FF2B5EF4-FFF2-40B4-BE49-F238E27FC236}">
                <a16:creationId xmlns="" xmlns:a16="http://schemas.microsoft.com/office/drawing/2014/main" id="{AFA212A4-2CE7-4562-A4C2-1518FC15D14D}"/>
              </a:ext>
            </a:extLst>
          </p:cNvPr>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5144724" y="1557337"/>
            <a:ext cx="6667500" cy="374332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 xmlns:p14="http://schemas.microsoft.com/office/powerpoint/2010/main" val="31750223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25B628B7-22CF-45F2-B3B1-80DA8722FF48}"/>
              </a:ext>
            </a:extLst>
          </p:cNvPr>
          <p:cNvSpPr>
            <a:spLocks noGrp="1"/>
          </p:cNvSpPr>
          <p:nvPr>
            <p:ph type="title"/>
          </p:nvPr>
        </p:nvSpPr>
        <p:spPr/>
        <p:txBody>
          <a:bodyPr/>
          <a:lstStyle/>
          <a:p>
            <a:r>
              <a:rPr lang="ru-RU" dirty="0"/>
              <a:t>Что такое квазар?</a:t>
            </a:r>
          </a:p>
        </p:txBody>
      </p:sp>
      <p:sp>
        <p:nvSpPr>
          <p:cNvPr id="3" name="Объект 2">
            <a:extLst>
              <a:ext uri="{FF2B5EF4-FFF2-40B4-BE49-F238E27FC236}">
                <a16:creationId xmlns="" xmlns:a16="http://schemas.microsoft.com/office/drawing/2014/main" id="{D1C6FFCF-9EF7-4D77-8C5A-87FB401AF488}"/>
              </a:ext>
            </a:extLst>
          </p:cNvPr>
          <p:cNvSpPr>
            <a:spLocks noGrp="1"/>
          </p:cNvSpPr>
          <p:nvPr>
            <p:ph idx="1"/>
          </p:nvPr>
        </p:nvSpPr>
        <p:spPr>
          <a:xfrm>
            <a:off x="1103312" y="1291906"/>
            <a:ext cx="4257253" cy="4956494"/>
          </a:xfrm>
        </p:spPr>
        <p:txBody>
          <a:bodyPr>
            <a:normAutofit fontScale="85000" lnSpcReduction="20000"/>
          </a:bodyPr>
          <a:lstStyle/>
          <a:p>
            <a:pPr marL="0" indent="0">
              <a:buNone/>
            </a:pPr>
            <a:r>
              <a:rPr lang="ru-RU" dirty="0"/>
              <a:t>Сегодня астрономы всего мира пытаются изучить квазары, их происхождение и принцип действия. Многочисленные исследования доказывают, что квазар – это огромный, бесконечно движущийся котел смертоносного газа. Мощнейший источник энергии объекта находится внутри, в самом сердце квазара. Это огромная черная дыра. Квазар весит столько же, сколько весят миллиарды солнц. Квазар поглощает все, что попадается на его пути. Черная дыра разбивает целые звезды и галактики, засасывая их внутрь себя до тех пор, пока они полностью не сотрутся и не растворятся в ней. На сегодняшний день квазар – это самое худшее, что только может быть во Вселенной.</a:t>
            </a:r>
          </a:p>
        </p:txBody>
      </p:sp>
      <p:pic>
        <p:nvPicPr>
          <p:cNvPr id="5" name="Рисунок 4">
            <a:extLst>
              <a:ext uri="{FF2B5EF4-FFF2-40B4-BE49-F238E27FC236}">
                <a16:creationId xmlns="" xmlns:a16="http://schemas.microsoft.com/office/drawing/2014/main" id="{5D329D09-82A0-4AF1-AD76-020C6DEE662A}"/>
              </a:ext>
            </a:extLst>
          </p:cNvPr>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6056854" y="381000"/>
            <a:ext cx="4572000" cy="6096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 xmlns:p14="http://schemas.microsoft.com/office/powerpoint/2010/main" val="38933507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C7C27BB7-39BC-42A8-AA38-B1B178473C9E}"/>
              </a:ext>
            </a:extLst>
          </p:cNvPr>
          <p:cNvSpPr>
            <a:spLocks noGrp="1"/>
          </p:cNvSpPr>
          <p:nvPr>
            <p:ph type="title"/>
          </p:nvPr>
        </p:nvSpPr>
        <p:spPr/>
        <p:txBody>
          <a:bodyPr/>
          <a:lstStyle/>
          <a:p>
            <a:r>
              <a:rPr lang="ru-RU" dirty="0"/>
              <a:t>Излучение и величина квазаров.</a:t>
            </a:r>
          </a:p>
        </p:txBody>
      </p:sp>
      <p:sp>
        <p:nvSpPr>
          <p:cNvPr id="3" name="Объект 2">
            <a:extLst>
              <a:ext uri="{FF2B5EF4-FFF2-40B4-BE49-F238E27FC236}">
                <a16:creationId xmlns="" xmlns:a16="http://schemas.microsoft.com/office/drawing/2014/main" id="{F9D018DF-91ED-4600-BA7C-AE2F83B60FDF}"/>
              </a:ext>
            </a:extLst>
          </p:cNvPr>
          <p:cNvSpPr>
            <a:spLocks noGrp="1"/>
          </p:cNvSpPr>
          <p:nvPr>
            <p:ph idx="1"/>
          </p:nvPr>
        </p:nvSpPr>
        <p:spPr>
          <a:xfrm>
            <a:off x="1023457" y="1300295"/>
            <a:ext cx="3917659" cy="4973272"/>
          </a:xfrm>
        </p:spPr>
        <p:txBody>
          <a:bodyPr>
            <a:normAutofit fontScale="85000" lnSpcReduction="10000"/>
          </a:bodyPr>
          <a:lstStyle/>
          <a:p>
            <a:pPr marL="0" indent="0">
              <a:buNone/>
            </a:pPr>
            <a:r>
              <a:rPr lang="ru-RU" dirty="0"/>
              <a:t>Следы предшествующих галактик были обнаружены вокруг квазаров. Их распознавали как объекты с красным смещением, которые имеют электромагнитное излучение вместе с радиоволнами и невидимым светом, и имеющие очень маленькие угловые размеры. Эти факторы до открытия квазаров не давали возможности отличить их звезд – точечных источников. Наоборот, протяженные источники скорее соответствуют форме галактик. Для сравнения: коэффициент средней величины самого яркого квазара составляет 12,6, а самой яркой звезды – 1,45.</a:t>
            </a:r>
          </a:p>
        </p:txBody>
      </p:sp>
      <p:pic>
        <p:nvPicPr>
          <p:cNvPr id="5" name="Рисунок 4">
            <a:extLst>
              <a:ext uri="{FF2B5EF4-FFF2-40B4-BE49-F238E27FC236}">
                <a16:creationId xmlns="" xmlns:a16="http://schemas.microsoft.com/office/drawing/2014/main" id="{D90E41F6-0BAE-468A-A31E-5797DE2961D3}"/>
              </a:ext>
            </a:extLst>
          </p:cNvPr>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5595316" y="1197038"/>
            <a:ext cx="5573227" cy="550157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 xmlns:p14="http://schemas.microsoft.com/office/powerpoint/2010/main" val="31656300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CF07226E-CFB5-4C44-830F-10CDEC9881AB}"/>
              </a:ext>
            </a:extLst>
          </p:cNvPr>
          <p:cNvSpPr>
            <a:spLocks noGrp="1"/>
          </p:cNvSpPr>
          <p:nvPr>
            <p:ph type="title"/>
          </p:nvPr>
        </p:nvSpPr>
        <p:spPr/>
        <p:txBody>
          <a:bodyPr/>
          <a:lstStyle/>
          <a:p>
            <a:r>
              <a:rPr lang="ru-RU" dirty="0"/>
              <a:t>Где находятся загадочные небесные объекты.</a:t>
            </a:r>
          </a:p>
        </p:txBody>
      </p:sp>
      <p:sp>
        <p:nvSpPr>
          <p:cNvPr id="3" name="Объект 2">
            <a:extLst>
              <a:ext uri="{FF2B5EF4-FFF2-40B4-BE49-F238E27FC236}">
                <a16:creationId xmlns="" xmlns:a16="http://schemas.microsoft.com/office/drawing/2014/main" id="{187AAA7F-523D-4ACA-8116-BADCECFDFE53}"/>
              </a:ext>
            </a:extLst>
          </p:cNvPr>
          <p:cNvSpPr>
            <a:spLocks noGrp="1"/>
          </p:cNvSpPr>
          <p:nvPr>
            <p:ph idx="1"/>
          </p:nvPr>
        </p:nvSpPr>
        <p:spPr>
          <a:xfrm>
            <a:off x="717419" y="1853248"/>
            <a:ext cx="4433422" cy="4395151"/>
          </a:xfrm>
        </p:spPr>
        <p:txBody>
          <a:bodyPr>
            <a:normAutofit fontScale="77500" lnSpcReduction="20000"/>
          </a:bodyPr>
          <a:lstStyle/>
          <a:p>
            <a:pPr marL="0" indent="0">
              <a:buNone/>
            </a:pPr>
            <a:r>
              <a:rPr lang="ru-RU" dirty="0"/>
              <a:t>Черные дыры, пульсары и квазары находятся достаточно далеко от нас. Они являются самыми отдаленными небесными телами во Вселенной. Квазары имеют самое большое инфракрасное излучение. По спектральному анализу астрономы имеют возможность определять скорость движения различных объектов, расстояние между ними и до них от Земли. Если излучение квазара краснеет, значит, он движется по направлению от Земли. Чем больше покраснение - тем дальше от нас квазар и его скорость возрастает. Все виды квазаров движутся на очень высоких скоростях, которые, в свою очередь, бесконечно меняются. Доказано, что скорость движения квазаров доходит до отметки 240 тыс. км/сек., а это почти 80% скорости света!</a:t>
            </a:r>
          </a:p>
        </p:txBody>
      </p:sp>
      <p:pic>
        <p:nvPicPr>
          <p:cNvPr id="6" name="Рисунок 5">
            <a:extLst>
              <a:ext uri="{FF2B5EF4-FFF2-40B4-BE49-F238E27FC236}">
                <a16:creationId xmlns="" xmlns:a16="http://schemas.microsoft.com/office/drawing/2014/main" id="{217A3963-EA35-40C0-A4E7-F06A856C84BF}"/>
              </a:ext>
            </a:extLst>
          </p:cNvPr>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5335239" y="1747294"/>
            <a:ext cx="6210650" cy="46579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 xmlns:p14="http://schemas.microsoft.com/office/powerpoint/2010/main" val="26084000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E6A9C5E2-F1F0-4492-AF3F-57885A2C2548}"/>
              </a:ext>
            </a:extLst>
          </p:cNvPr>
          <p:cNvSpPr>
            <a:spLocks noGrp="1"/>
          </p:cNvSpPr>
          <p:nvPr>
            <p:ph type="title"/>
          </p:nvPr>
        </p:nvSpPr>
        <p:spPr/>
        <p:txBody>
          <a:bodyPr/>
          <a:lstStyle/>
          <a:p>
            <a:r>
              <a:rPr lang="ru-RU" dirty="0"/>
              <a:t>Версии ученых о квазарах.</a:t>
            </a:r>
          </a:p>
        </p:txBody>
      </p:sp>
      <p:sp>
        <p:nvSpPr>
          <p:cNvPr id="3" name="Объект 2">
            <a:extLst>
              <a:ext uri="{FF2B5EF4-FFF2-40B4-BE49-F238E27FC236}">
                <a16:creationId xmlns="" xmlns:a16="http://schemas.microsoft.com/office/drawing/2014/main" id="{78B5883D-4CEA-45D0-9577-82ABA0A059CE}"/>
              </a:ext>
            </a:extLst>
          </p:cNvPr>
          <p:cNvSpPr>
            <a:spLocks noGrp="1"/>
          </p:cNvSpPr>
          <p:nvPr>
            <p:ph idx="1"/>
          </p:nvPr>
        </p:nvSpPr>
        <p:spPr>
          <a:xfrm>
            <a:off x="1103312" y="1317072"/>
            <a:ext cx="3896527" cy="4931327"/>
          </a:xfrm>
        </p:spPr>
        <p:txBody>
          <a:bodyPr>
            <a:normAutofit fontScale="85000" lnSpcReduction="20000"/>
          </a:bodyPr>
          <a:lstStyle/>
          <a:p>
            <a:pPr marL="0" indent="0">
              <a:buNone/>
            </a:pPr>
            <a:r>
              <a:rPr lang="ru-RU" dirty="0"/>
              <a:t>Существует и другая схема. Квазар, по мнению некоторых ученых, - это формирующаяся молодая галактика. Эволюция галактик мало изучена, так как человечество намного моложе, чем они. Возможно, квазары – это раннее состояние образования галактик. Можно предположить, что выброс их энергии происходит из самых молодых ядер активных новых галактик. Другие астрономы и вовсе считают квазары точками пространства, в которых новая материя Вселенной берет свое начало. Их гипотеза доказывает полную противоположность черной дыре. Человечеству понадобится немало времени, чтобы изучить стигматы квазаров.</a:t>
            </a:r>
          </a:p>
        </p:txBody>
      </p:sp>
      <p:pic>
        <p:nvPicPr>
          <p:cNvPr id="5" name="Рисунок 4">
            <a:extLst>
              <a:ext uri="{FF2B5EF4-FFF2-40B4-BE49-F238E27FC236}">
                <a16:creationId xmlns="" xmlns:a16="http://schemas.microsoft.com/office/drawing/2014/main" id="{363EEE13-DA33-412D-9294-75811A7D5729}"/>
              </a:ext>
            </a:extLst>
          </p:cNvPr>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5348472" y="1317072"/>
            <a:ext cx="6667500" cy="4495800"/>
          </a:xfrm>
          <a:prstGeom prst="rect">
            <a:avLst/>
          </a:prstGeom>
        </p:spPr>
      </p:pic>
    </p:spTree>
    <p:extLst>
      <p:ext uri="{BB962C8B-B14F-4D97-AF65-F5344CB8AC3E}">
        <p14:creationId xmlns="" xmlns:p14="http://schemas.microsoft.com/office/powerpoint/2010/main" val="9295168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544A05C6-F189-400B-9677-B8E0EA853C16}"/>
              </a:ext>
            </a:extLst>
          </p:cNvPr>
          <p:cNvSpPr>
            <a:spLocks noGrp="1"/>
          </p:cNvSpPr>
          <p:nvPr>
            <p:ph type="title"/>
          </p:nvPr>
        </p:nvSpPr>
        <p:spPr/>
        <p:txBody>
          <a:bodyPr/>
          <a:lstStyle/>
          <a:p>
            <a:r>
              <a:rPr lang="ru-RU" dirty="0"/>
              <a:t>Что представляют собой квазары.</a:t>
            </a:r>
          </a:p>
        </p:txBody>
      </p:sp>
      <p:sp>
        <p:nvSpPr>
          <p:cNvPr id="3" name="Объект 2">
            <a:extLst>
              <a:ext uri="{FF2B5EF4-FFF2-40B4-BE49-F238E27FC236}">
                <a16:creationId xmlns="" xmlns:a16="http://schemas.microsoft.com/office/drawing/2014/main" id="{7E6A0450-DD18-4973-A6F9-8EC148725178}"/>
              </a:ext>
            </a:extLst>
          </p:cNvPr>
          <p:cNvSpPr>
            <a:spLocks noGrp="1"/>
          </p:cNvSpPr>
          <p:nvPr>
            <p:ph idx="1"/>
          </p:nvPr>
        </p:nvSpPr>
        <p:spPr>
          <a:xfrm>
            <a:off x="1103312" y="1300294"/>
            <a:ext cx="5171653" cy="4948105"/>
          </a:xfrm>
        </p:spPr>
        <p:txBody>
          <a:bodyPr>
            <a:normAutofit fontScale="62500" lnSpcReduction="20000"/>
          </a:bodyPr>
          <a:lstStyle/>
          <a:p>
            <a:pPr marL="0" indent="0">
              <a:buNone/>
            </a:pPr>
            <a:r>
              <a:rPr lang="ru-RU" dirty="0"/>
              <a:t>Хоть это явление изучено и недостаточно, но, по предварительным данным, квазар – это огромная черная дыра. Ее материя ускоряет свое движение, когда воронка дыры затягивает материю, что приводит к нагреванию этих частиц, их трению друг о друга и бесконечному движению общей массы материи. Скорость молекул квазара становится с каждой секундной все больше, а температура все выше. Сильнейшее трение частиц обусловливает выделение огромного количества света и других видов излучений, например таких, как рентген. Ежегодно черные дыры могут поглощать массу, равную одному нашему Солнцу. Как только затянутая в смертельную воронку масса поглотится, выделенная энергия разольется излучениями в две стороны: вдоль южного и северного полюсов квазара. Астрономы называют это необычное явление «космический самолет». Последние наблюдения астрономов показывают, что в основном эти небесные объекты находятся в центре эллиптических галактик. По одной из теорий происхождения квазаров, они представляют собой молодую галактику, в которой массивнейшая черная дыра поглощает окружающее ее вещество. Основоположники теории говорят о том, что источником излучения выступает аккреционный диск этой дыры. Он находится в центре галактики, а из этого следует, что красное спектральное смещение квазаров больше космологического ровно на величину гравитационного смещения. Это ранее предсказывал Эйнштейн в своей общей теории относительности.</a:t>
            </a:r>
          </a:p>
        </p:txBody>
      </p:sp>
      <p:pic>
        <p:nvPicPr>
          <p:cNvPr id="5" name="Рисунок 4">
            <a:extLst>
              <a:ext uri="{FF2B5EF4-FFF2-40B4-BE49-F238E27FC236}">
                <a16:creationId xmlns="" xmlns:a16="http://schemas.microsoft.com/office/drawing/2014/main" id="{554311B8-FE8E-4610-B663-793436B5D033}"/>
              </a:ext>
            </a:extLst>
          </p:cNvPr>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6197324" y="1300294"/>
            <a:ext cx="5606510" cy="4300994"/>
          </a:xfrm>
          <a:prstGeom prst="rect">
            <a:avLst/>
          </a:prstGeom>
        </p:spPr>
      </p:pic>
    </p:spTree>
    <p:extLst>
      <p:ext uri="{BB962C8B-B14F-4D97-AF65-F5344CB8AC3E}">
        <p14:creationId xmlns="" xmlns:p14="http://schemas.microsoft.com/office/powerpoint/2010/main" val="3849961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E02D6E2B-62AF-4CDF-9F4A-9484A2E484EF}"/>
              </a:ext>
            </a:extLst>
          </p:cNvPr>
          <p:cNvSpPr>
            <a:spLocks noGrp="1"/>
          </p:cNvSpPr>
          <p:nvPr>
            <p:ph type="title"/>
          </p:nvPr>
        </p:nvSpPr>
        <p:spPr/>
        <p:txBody>
          <a:bodyPr/>
          <a:lstStyle/>
          <a:p>
            <a:r>
              <a:rPr lang="ru-RU" dirty="0"/>
              <a:t>Мы не увидим современные квазары.</a:t>
            </a:r>
          </a:p>
        </p:txBody>
      </p:sp>
      <p:sp>
        <p:nvSpPr>
          <p:cNvPr id="3" name="Объект 2">
            <a:extLst>
              <a:ext uri="{FF2B5EF4-FFF2-40B4-BE49-F238E27FC236}">
                <a16:creationId xmlns="" xmlns:a16="http://schemas.microsoft.com/office/drawing/2014/main" id="{34400D82-5132-4EA5-8BA4-F8C08C3FED9A}"/>
              </a:ext>
            </a:extLst>
          </p:cNvPr>
          <p:cNvSpPr>
            <a:spLocks noGrp="1"/>
          </p:cNvSpPr>
          <p:nvPr>
            <p:ph idx="1"/>
          </p:nvPr>
        </p:nvSpPr>
        <p:spPr>
          <a:xfrm>
            <a:off x="1103312" y="2052918"/>
            <a:ext cx="4123029" cy="4195481"/>
          </a:xfrm>
        </p:spPr>
        <p:txBody>
          <a:bodyPr>
            <a:normAutofit fontScale="92500" lnSpcReduction="20000"/>
          </a:bodyPr>
          <a:lstStyle/>
          <a:p>
            <a:pPr marL="0" indent="0">
              <a:buNone/>
            </a:pPr>
            <a:r>
              <a:rPr lang="ru-RU" dirty="0"/>
              <a:t>Так как это самые отдаленные от нас объекты, то сегодня мы наблюдаем их движения, происходившие миллиарды лет назад. Поскольку свет только успел добраться до нашей Земли. Скорее всего, самыми отдаленными, а поэтому и самыми древними являются именно квазары. Космос позволяет нам увидеть их такими, какими они только появились около 10 млрд лет назад. Можно предположить, что некоторые из них сегодня уже перестали существовать.</a:t>
            </a:r>
          </a:p>
        </p:txBody>
      </p:sp>
      <p:pic>
        <p:nvPicPr>
          <p:cNvPr id="5" name="Рисунок 4">
            <a:extLst>
              <a:ext uri="{FF2B5EF4-FFF2-40B4-BE49-F238E27FC236}">
                <a16:creationId xmlns="" xmlns:a16="http://schemas.microsoft.com/office/drawing/2014/main" id="{B43B1A40-747A-4F79-9D60-4C93DB46CE95}"/>
              </a:ext>
            </a:extLst>
          </p:cNvPr>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5598254" y="1455525"/>
            <a:ext cx="5463111" cy="42466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 xmlns:p14="http://schemas.microsoft.com/office/powerpoint/2010/main" val="4327423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4F118AFE-D542-4B64-8906-C80B4F45FC7F}"/>
              </a:ext>
            </a:extLst>
          </p:cNvPr>
          <p:cNvSpPr>
            <a:spLocks noGrp="1"/>
          </p:cNvSpPr>
          <p:nvPr>
            <p:ph type="title"/>
          </p:nvPr>
        </p:nvSpPr>
        <p:spPr/>
        <p:txBody>
          <a:bodyPr/>
          <a:lstStyle/>
          <a:p>
            <a:r>
              <a:rPr lang="ru-RU" dirty="0"/>
              <a:t>Известные квазары.</a:t>
            </a:r>
          </a:p>
        </p:txBody>
      </p:sp>
      <p:sp>
        <p:nvSpPr>
          <p:cNvPr id="3" name="Объект 2">
            <a:extLst>
              <a:ext uri="{FF2B5EF4-FFF2-40B4-BE49-F238E27FC236}">
                <a16:creationId xmlns="" xmlns:a16="http://schemas.microsoft.com/office/drawing/2014/main" id="{1BFC83C6-45C4-4D13-96E8-01535B7F1963}"/>
              </a:ext>
            </a:extLst>
          </p:cNvPr>
          <p:cNvSpPr>
            <a:spLocks noGrp="1"/>
          </p:cNvSpPr>
          <p:nvPr>
            <p:ph idx="1"/>
          </p:nvPr>
        </p:nvSpPr>
        <p:spPr>
          <a:xfrm>
            <a:off x="1103312" y="1526796"/>
            <a:ext cx="3972027" cy="4721603"/>
          </a:xfrm>
        </p:spPr>
        <p:txBody>
          <a:bodyPr>
            <a:normAutofit fontScale="92500" lnSpcReduction="10000"/>
          </a:bodyPr>
          <a:lstStyle/>
          <a:p>
            <a:pPr marL="0" indent="0">
              <a:buNone/>
            </a:pPr>
            <a:r>
              <a:rPr lang="ru-RU" dirty="0"/>
              <a:t>Первый из обнаруженных квазаров был открыт </a:t>
            </a:r>
            <a:r>
              <a:rPr lang="ru-RU" dirty="0" err="1"/>
              <a:t>Мэтьюзом</a:t>
            </a:r>
            <a:r>
              <a:rPr lang="ru-RU" dirty="0"/>
              <a:t> и </a:t>
            </a:r>
            <a:r>
              <a:rPr lang="ru-RU" dirty="0" err="1"/>
              <a:t>Сендиджем</a:t>
            </a:r>
            <a:r>
              <a:rPr lang="ru-RU" dirty="0"/>
              <a:t> в 1960 году. Он располагался в созвездии Девы. Скорее всего, он связан с 16-ю звездами этого созвездия. По истечении трех лет </a:t>
            </a:r>
            <a:r>
              <a:rPr lang="ru-RU" dirty="0" err="1"/>
              <a:t>Мэтьюз</a:t>
            </a:r>
            <a:r>
              <a:rPr lang="ru-RU" dirty="0"/>
              <a:t> заметил, что этот объект имеет огромное красное спектральное смещение. Единственным доказывающим фактором, что это не звезда, стало его выделение большого количества энергии на относительно небольшом участке пространства.</a:t>
            </a:r>
          </a:p>
        </p:txBody>
      </p:sp>
      <p:pic>
        <p:nvPicPr>
          <p:cNvPr id="5" name="Рисунок 4">
            <a:extLst>
              <a:ext uri="{FF2B5EF4-FFF2-40B4-BE49-F238E27FC236}">
                <a16:creationId xmlns="" xmlns:a16="http://schemas.microsoft.com/office/drawing/2014/main" id="{485089F7-CD99-432A-B3FE-964DB8B9E379}"/>
              </a:ext>
            </a:extLst>
          </p:cNvPr>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5150841" y="1593909"/>
            <a:ext cx="6781540" cy="3875714"/>
          </a:xfrm>
          <a:prstGeom prst="rect">
            <a:avLst/>
          </a:prstGeom>
          <a:ln>
            <a:noFill/>
          </a:ln>
          <a:effectLst>
            <a:softEdge rad="112500"/>
          </a:effectLst>
        </p:spPr>
      </p:pic>
    </p:spTree>
    <p:extLst>
      <p:ext uri="{BB962C8B-B14F-4D97-AF65-F5344CB8AC3E}">
        <p14:creationId xmlns="" xmlns:p14="http://schemas.microsoft.com/office/powerpoint/2010/main" val="38076760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809813F-EAE1-4228-853F-70A817BE8D5F}"/>
              </a:ext>
            </a:extLst>
          </p:cNvPr>
          <p:cNvSpPr>
            <a:spLocks noGrp="1"/>
          </p:cNvSpPr>
          <p:nvPr>
            <p:ph type="title"/>
          </p:nvPr>
        </p:nvSpPr>
        <p:spPr/>
        <p:txBody>
          <a:bodyPr/>
          <a:lstStyle/>
          <a:p>
            <a:r>
              <a:rPr lang="ru-RU" dirty="0"/>
              <a:t>Наблюдения человечества.</a:t>
            </a:r>
          </a:p>
        </p:txBody>
      </p:sp>
      <p:sp>
        <p:nvSpPr>
          <p:cNvPr id="3" name="Объект 2">
            <a:extLst>
              <a:ext uri="{FF2B5EF4-FFF2-40B4-BE49-F238E27FC236}">
                <a16:creationId xmlns="" xmlns:a16="http://schemas.microsoft.com/office/drawing/2014/main" id="{6E63CEB4-0DB8-4633-8504-4236A0847754}"/>
              </a:ext>
            </a:extLst>
          </p:cNvPr>
          <p:cNvSpPr>
            <a:spLocks noGrp="1"/>
          </p:cNvSpPr>
          <p:nvPr>
            <p:ph idx="1"/>
          </p:nvPr>
        </p:nvSpPr>
        <p:spPr>
          <a:xfrm>
            <a:off x="453006" y="1325462"/>
            <a:ext cx="5519955" cy="4922938"/>
          </a:xfrm>
        </p:spPr>
        <p:txBody>
          <a:bodyPr>
            <a:normAutofit fontScale="62500" lnSpcReduction="20000"/>
          </a:bodyPr>
          <a:lstStyle/>
          <a:p>
            <a:pPr marL="0" indent="0">
              <a:buNone/>
            </a:pPr>
            <a:r>
              <a:rPr lang="ru-RU" dirty="0"/>
              <a:t>История квазаров началась с изучения и измерения по специальной программе видимых угловых размеров радиоактивных источников. В 1963 году квазаров уже насчитывали около 5. В этом же году голландские астрономы доказали спектральное смещение линий к красному спектру. Они доказали, что это происходит из-за космологического смещения в результате их удаления, поэтому расстояние можно было высчитывать по закону Хаббла. Практически сразу еще два ученых Ю. Ефремов и А. Шаров открыли переменность блеска обнаруженных квазаров. Благодаря фотометрическим снимкам, они установили, что переменность имеет периодичность всего в несколько дней. Один из ближайших к нам квазаров (3С 273) имеет красное смещение и блеск, соответствующий расстоянию приблизительно в 3 </a:t>
            </a:r>
            <a:r>
              <a:rPr lang="ru-RU" dirty="0" err="1"/>
              <a:t>млдр</a:t>
            </a:r>
            <a:r>
              <a:rPr lang="ru-RU" dirty="0"/>
              <a:t>. световых лет. Самые отдаленные небесные объекты в сотни раз превосходят свечение обычных галактик. Их легко зарегистрировать при помощи современных радиотелескопов на расстоянии 12 млрд световых лет и более. Недавно был зарегистрирован новый квазар на расстоянии 13,5 млрд световых лет от Земли. Сложно точно подсчитать, сколько квазаров обнаружено на сегодняшний день. Это происходит как из-за постоянных открытий новых объектов, так и из-за отсутствия четкой границы между активными галактиками и квазарами. В 1987 году был опубликован список зарегистрированных квазаров в размере 3594, в 2005 их было более 195 тыс., а сегодня их число перевалило за 200 тыс. Изначально термин «квазар» обозначал некий класс объектов, которые в видимом (оптическом) диапазоне очень похожи на звезду. Но они имеют ряд отличий: сильнейшее радиоизлучение и малые угловые размеры (&lt; 10).</a:t>
            </a:r>
          </a:p>
        </p:txBody>
      </p:sp>
      <p:pic>
        <p:nvPicPr>
          <p:cNvPr id="5" name="Рисунок 4">
            <a:extLst>
              <a:ext uri="{FF2B5EF4-FFF2-40B4-BE49-F238E27FC236}">
                <a16:creationId xmlns="" xmlns:a16="http://schemas.microsoft.com/office/drawing/2014/main" id="{7E0ADE6A-78AB-40AF-8FCC-74CAE82E13C1}"/>
              </a:ext>
            </a:extLst>
          </p:cNvPr>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6045664" y="1518407"/>
            <a:ext cx="5989741" cy="44923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 xmlns:p14="http://schemas.microsoft.com/office/powerpoint/2010/main" val="36415546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A435FBF-A773-4755-9501-241B27601E33}"/>
              </a:ext>
            </a:extLst>
          </p:cNvPr>
          <p:cNvSpPr>
            <a:spLocks noGrp="1"/>
          </p:cNvSpPr>
          <p:nvPr>
            <p:ph type="title"/>
          </p:nvPr>
        </p:nvSpPr>
        <p:spPr>
          <a:xfrm>
            <a:off x="1393638" y="2667411"/>
            <a:ext cx="9404723" cy="1400530"/>
          </a:xfrm>
        </p:spPr>
        <p:txBody>
          <a:bodyPr/>
          <a:lstStyle/>
          <a:p>
            <a:pPr algn="ctr"/>
            <a:r>
              <a:rPr lang="ru-RU" dirty="0"/>
              <a:t>Спасибо за внимание!</a:t>
            </a:r>
          </a:p>
        </p:txBody>
      </p:sp>
    </p:spTree>
    <p:extLst>
      <p:ext uri="{BB962C8B-B14F-4D97-AF65-F5344CB8AC3E}">
        <p14:creationId xmlns="" xmlns:p14="http://schemas.microsoft.com/office/powerpoint/2010/main" val="32105399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19</TotalTime>
  <Words>1123</Words>
  <Application>Microsoft Office PowerPoint</Application>
  <PresentationFormat>Произвольный</PresentationFormat>
  <Paragraphs>23</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Ион</vt:lpstr>
      <vt:lpstr>Квазары</vt:lpstr>
      <vt:lpstr>Слайд 2</vt:lpstr>
      <vt:lpstr>Что такое квазар?</vt:lpstr>
      <vt:lpstr>Излучение и величина квазаров.</vt:lpstr>
      <vt:lpstr>Где находятся загадочные небесные объекты.</vt:lpstr>
      <vt:lpstr>Версии ученых о квазарах.</vt:lpstr>
      <vt:lpstr>Что представляют собой квазары.</vt:lpstr>
      <vt:lpstr>Мы не увидим современные квазары.</vt:lpstr>
      <vt:lpstr>Известные квазары.</vt:lpstr>
      <vt:lpstr>Наблюдения человечества.</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Квазары</dc:title>
  <dc:creator>User</dc:creator>
  <cp:lastModifiedBy>ИКТ</cp:lastModifiedBy>
  <cp:revision>3</cp:revision>
  <dcterms:created xsi:type="dcterms:W3CDTF">2020-04-10T12:39:19Z</dcterms:created>
  <dcterms:modified xsi:type="dcterms:W3CDTF">2020-06-18T09:24:51Z</dcterms:modified>
</cp:coreProperties>
</file>