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2F2767A-3080-41FE-841D-05E57227EE56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AF22B18-C70D-4CF2-B8B6-4AD4796027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upload.wikimedia.org/wikipedia/ru/thumb/4/43/Dicke_robert_b2.png/274px-Dicke_robert_b2.png" TargetMode="External"/><Relationship Id="rId3" Type="http://schemas.openxmlformats.org/officeDocument/2006/relationships/hyperlink" Target="https://data.cyclowiki.org/images/1/14/21209021_129442724325.jpg" TargetMode="External"/><Relationship Id="rId7" Type="http://schemas.openxmlformats.org/officeDocument/2006/relationships/hyperlink" Target="https://upload.wikimedia.org/wikipedia/ru/6/64/KaidanovskiiNL.jpg" TargetMode="External"/><Relationship Id="rId2" Type="http://schemas.openxmlformats.org/officeDocument/2006/relationships/hyperlink" Target="https://spacegid.com/wp-content/uploads/2015/06/karta-reliktovogo-izlucheniy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pload.wikimedia.org/wikipedia/ru/5/53/%D0%A5%D0%B0%D0%B9%D0%BA%D0%B8%D0%BD_%D0%A1%D0%AD.jpg" TargetMode="External"/><Relationship Id="rId5" Type="http://schemas.openxmlformats.org/officeDocument/2006/relationships/hyperlink" Target="https://upload.wikimedia.org/wikipedia/commons/d/d0/Robert_Schomburgk.jpeg" TargetMode="External"/><Relationship Id="rId4" Type="http://schemas.openxmlformats.org/officeDocument/2006/relationships/hyperlink" Target="https://upload.wikimedia.org/wikipedia/ru/f/fe/%D0%93%D0%B5%D0%BE%D1%80%D0%B3%D0%B8%D0%B9_%D0%90%D0%BD%D1%82%D0%BE%D0%BD%D0%BE%D0%B2%D0%B8%D1%87_%D0%93%D0%B0%D0%BC%D0%BE%D0%B2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628801"/>
            <a:ext cx="7846640" cy="1971650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РЕЛИКТОВОЕ </a:t>
            </a:r>
            <a:b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</a:b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ИЗЛУЧЕНИЕ</a:t>
            </a: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40802" y="4929198"/>
            <a:ext cx="3880520" cy="176457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Презентацию приготовил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Сёмкин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Влад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Ученик 10 класса МБОУ «Весьегонская СОШ»</a:t>
            </a:r>
            <a:endParaRPr lang="ru-RU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Учитель-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Ратникова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Г.В.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4883696" cy="24418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82634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557267"/>
            <a:ext cx="8568951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Рели́ктовое</a:t>
            </a:r>
            <a:r>
              <a:rPr lang="ru-RU" sz="2800" b="1" i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i="1" u="sng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излуче́ние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 (лат. </a:t>
            </a:r>
            <a:r>
              <a:rPr lang="ru-RU" sz="2800" b="1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relictum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 — остаток), космическое сверхвысокочастотное фоновое излучение — равномерно заполняющее Вселенную тепловое излучение, возникшее в эпоху первичной рекомбинации водорода. Обладает высокой степенью </a:t>
            </a:r>
            <a:r>
              <a:rPr lang="ru-RU" sz="28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изотропности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 спектром, свойственным для абсолютно 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чёрного 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тела с температурой 2,72548 ± 0,00057 </a:t>
            </a:r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К.</a:t>
            </a:r>
            <a:endParaRPr lang="ru-RU" sz="2800" b="1" i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Comic Sans MS" panose="030F0702030302020204" pitchFamily="66" charset="0"/>
              </a:rPr>
              <a:t>Реликтовое излучение- это</a:t>
            </a:r>
            <a:endParaRPr lang="ru-RU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383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496943" cy="6192688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Существование реликтового излучения было предсказано теоретически Георгием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Гамовым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 в рамках теории Большого взрыва. Хотя в настоящее время многие аспекты первоначальной теории Большого взрыва пересмотрены, основы, позволившие предсказать эффективную температуру реликтового излучения, остались неизменны. Экспериментально его существование было подтверждено в 1965 году. Наряду с космологическим красным смещением, реликтовое излучение рассматривается как одно из главных подтверждений теории Большого взрыва.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Термин 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реликтовое излучение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, который обычно используется в русскоязычной литературе, ввёл в употребление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советский астрофизик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 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И.С.Шкловский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.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H="1">
            <a:off x="9252520" y="338328"/>
            <a:ext cx="504056" cy="125272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1572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flipH="1">
            <a:off x="9252518" y="2492896"/>
            <a:ext cx="576065" cy="424847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5472608"/>
          </a:xfrm>
        </p:spPr>
        <p:txBody>
          <a:bodyPr>
            <a:normAutofit/>
          </a:bodyPr>
          <a:lstStyle/>
          <a:p>
            <a:r>
              <a:rPr lang="ru-RU" sz="7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История исследования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236885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88840"/>
            <a:ext cx="8496943" cy="4608512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В 1941 году, изучая поглощение света звезды ξ Змееносца молекулами CN в межзвёздной среде, Эндрю Мак-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Келлар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отметил,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что наблюдаются линии поглощения не только для основного вращательного состояния этой молекулы, но и для возбуждённого, причём соотношение интенсивностей линий соответствует температуре CN ~2,3 К. В то время это явление не получило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объяснения.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Comic Sans MS" panose="030F0702030302020204" pitchFamily="66" charset="0"/>
              </a:rPr>
              <a:t>Первое случайное обнаружение</a:t>
            </a:r>
          </a:p>
        </p:txBody>
      </p:sp>
    </p:spTree>
    <p:extLst>
      <p:ext uri="{BB962C8B-B14F-4D97-AF65-F5344CB8AC3E}">
        <p14:creationId xmlns="" xmlns:p14="http://schemas.microsoft.com/office/powerpoint/2010/main" val="42201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1" cy="51125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В 1948 году реликтовое излучение было предсказано Георгием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Гамовым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, Ральфом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Альфером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и Робертом Германом на основе созданной ими первой теории горячего Большого взрыва. Более того,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Альфер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 и Герман смогли установить, что температура реликтового излучения должна составлять 5 К, а Гамов дал предсказание в 3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К.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Хотя некоторые оценки температуры пространства существовали и до этого, они обладали несколькими недостатками. Во-первых, это были измерения лишь эффективной температуры пространства, не предполагалось, что спектр излучения подчиняется закону Планка. Во-вторых, они были зависимы от нашего особого расположения на краю галактики Млечный Путь и не предполагали, что излучение изотропно. Более того, они бы дали совершенно другие результаты, если бы Земля находилась где-либо в другом месте Вселенной.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52728"/>
          </a:xfrm>
        </p:spPr>
        <p:txBody>
          <a:bodyPr/>
          <a:lstStyle/>
          <a:p>
            <a:r>
              <a:rPr lang="ru-RU" b="1" dirty="0">
                <a:latin typeface="Comic Sans MS" panose="030F0702030302020204" pitchFamily="66" charset="0"/>
              </a:rPr>
              <a:t>Предсказание</a:t>
            </a:r>
          </a:p>
        </p:txBody>
      </p:sp>
    </p:spTree>
    <p:extLst>
      <p:ext uri="{BB962C8B-B14F-4D97-AF65-F5344CB8AC3E}">
        <p14:creationId xmlns="" xmlns:p14="http://schemas.microsoft.com/office/powerpoint/2010/main" val="84433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176" y="4941168"/>
            <a:ext cx="2674640" cy="61032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Роберт Герман </a:t>
            </a:r>
            <a:r>
              <a:rPr lang="ru-RU" sz="2000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Шомбург</a:t>
            </a:r>
            <a:endParaRPr lang="ru-RU" sz="20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54346" y="4941168"/>
            <a:ext cx="2880320" cy="57606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Гамов Г.А.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2915816" y="4941168"/>
            <a:ext cx="2880320" cy="56696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Ральф </a:t>
            </a:r>
            <a:r>
              <a:rPr lang="ru-RU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Ашер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Алфер</a:t>
            </a:r>
            <a:endParaRPr lang="ru-RU" b="1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98" y="1628800"/>
            <a:ext cx="2388110" cy="319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550" y="1628800"/>
            <a:ext cx="2448272" cy="3114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86802"/>
            <a:ext cx="259228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342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В 1955 году аспирант-радиоастроном Тигран </a:t>
            </a:r>
            <a:r>
              <a:rPr lang="ru-RU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Арамович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Шмаонов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в Пулковской обсерватории под руководством известных советских радиоастрономов С. Э. Хайкина и </a:t>
            </a:r>
            <a:r>
              <a:rPr lang="ru-RU" b="1" dirty="0" err="1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Н.Л.Кайдановского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 провёл измерения радиоизлучения из космоса на длине волны 32 см и экспериментально обнаружил шумовое СВЧ </a:t>
            </a:r>
            <a:r>
              <a:rPr lang="ru-RU" b="1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излучение. 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Вывод из этих измерений был таков: «Оказалось, что абсолютная величина эффективной температуры радиоизлучения фона… равна 4 ± 3 К». </a:t>
            </a:r>
            <a:r>
              <a:rPr lang="ru-RU" b="1" dirty="0" err="1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Шмаонов</a:t>
            </a:r>
            <a:r>
              <a:rPr lang="ru-RU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 отмечал независимость интенсивности излучения от направления на небе и от времени. После защиты диссертации он опубликовал об этом статью в неастрономическом журнале «Приборы и техника </a:t>
            </a:r>
            <a:r>
              <a:rPr lang="ru-RU" b="1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эксперимента».</a:t>
            </a:r>
            <a:endParaRPr lang="ru-RU" b="1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Comic Sans MS" panose="030F0702030302020204" pitchFamily="66" charset="0"/>
              </a:rPr>
              <a:t>Предыстория</a:t>
            </a:r>
          </a:p>
        </p:txBody>
      </p:sp>
    </p:spTree>
    <p:extLst>
      <p:ext uri="{BB962C8B-B14F-4D97-AF65-F5344CB8AC3E}">
        <p14:creationId xmlns="" xmlns:p14="http://schemas.microsoft.com/office/powerpoint/2010/main" val="390676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68544" y="5301208"/>
            <a:ext cx="2324944" cy="46064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36695" y="5301208"/>
            <a:ext cx="3031249" cy="53724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С. Э. Хайкин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913728" y="5301208"/>
            <a:ext cx="3433785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Н. Л. Кайдановский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52736"/>
            <a:ext cx="2880320" cy="4145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555203" cy="4009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70007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08720"/>
            <a:ext cx="8640959" cy="55446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Результаты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Гамова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широко не обсуждались. Однако они были вновь получены Робертом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и Яковом Зельдовичем в начале 1960-х годов.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В 1964 году это подтолкнуло Дэвида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Тодда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Вилкинсона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и Питера Ролла, коллег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по Принстонскому университету, к созданию радиометра 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для измерения реликтового излучения.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В 1965 году 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Арно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Пензиас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и Роберт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Вудроу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Вильсон из 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Bell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Telephone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Laboratories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в </a:t>
            </a:r>
            <a:r>
              <a:rPr lang="ru-RU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Холмдейле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(штат Нью-Джерси) построили 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прибор, 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аналогичный радиометру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, который они намеревались использовать не для поиска реликтового излучения, а для экспериментов в области радиоастрономии и спутниковых коммуникаций. При калибровке установки выяснилось, что антенна имеет избыточную шумовую температуру в 3,5 К, которую они не могли объяснить. Получив звонок из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Холмдейла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с юмором заметил: «Ребята, нас обскакали!» («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Boys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we’ve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been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scooped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!»). После совместного обсуждения группы из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Принстона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и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Холмдейла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заключили, что такая температура антенны была вызвана реликтовым излучением. В 1978 году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Пензиас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и Вильсон за своё открытие получили Нобелевскую премию.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mic Sans MS" panose="030F0702030302020204" pitchFamily="66" charset="0"/>
              </a:rPr>
              <a:t>Открытие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524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44680" y="5584677"/>
            <a:ext cx="3822192" cy="60924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Роберт Генри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Дикке</a:t>
            </a:r>
            <a:endParaRPr lang="ru-RU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4008" y="5661248"/>
            <a:ext cx="3822192" cy="5548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Яков Борисович Зельдович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72628"/>
            <a:ext cx="3168352" cy="309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98863"/>
            <a:ext cx="2609850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73719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7" cy="53285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В 1983 году был проведён первый эксперимент, РЕЛИКТ-1, по измерению реликтового излучения с борта космического аппарата. В январе 1992 года на основании анализа данных эксперимента РЕЛИКТ-1 российские учёные объявили об открытии анизотропии реликтового </a:t>
            </a:r>
            <a:r>
              <a:rPr lang="ru-RU" sz="2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излучения. </a:t>
            </a: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Чуть позднее об обнаружении флуктуаций объявили и американские учёные на основании данных эксперимента </a:t>
            </a:r>
            <a:r>
              <a:rPr lang="ru-RU" sz="2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COBE. </a:t>
            </a: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В 2006 году за это открытие была присуждена Нобелевская премия по физике руководителям группы COBE Джорджу Смуту и Джону Мазеру, хотя российские исследователи обнародовали свои результаты раньше </a:t>
            </a:r>
            <a:r>
              <a:rPr lang="ru-RU" sz="2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американцев.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Спектрофотометр дальнего инфракрасного излучения FIRAS, установленный на спутнике NASA COBE, выполнил наиболее точные на сегодняшний день измерения спектра реликтового излучения. Они подтвердили его соответствие спектру излучения абсолютно чёрного тела с температурой 2,725 К.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Наиболее подробную карту реликтового излучения удалось построить в результате работы американского космического аппарата WMAP.</a:t>
            </a:r>
          </a:p>
          <a:p>
            <a:pPr marL="0" indent="0">
              <a:buNone/>
            </a:pP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14 мая 2009 года был произведён запуск спутника миссии Планк Европейского космического </a:t>
            </a:r>
            <a:r>
              <a:rPr lang="ru-RU" sz="2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агентства. </a:t>
            </a:r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Предполагалось, что наблюдения будут продолжаться в течение 15 месяцев с возможным продлением полёта на 1 год, и что обработка результатов этого эксперимента позволит проверить и уточнить данные, полученные WMAP.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5272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Comic Sans MS" panose="030F0702030302020204" pitchFamily="66" charset="0"/>
              </a:rPr>
              <a:t>Исследование неоднородностей</a:t>
            </a:r>
            <a:endParaRPr lang="ru-RU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6157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3" cy="49685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Спектр наполняющего Вселенную реликтового излучения соответствует спектру излучения абсолютно чёрного тела с температурой 2,725 кельвина. Его максимум приходится на частоту 160,4 ГГц (микроволновое излучение), что соответствует длине волны 1,9 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мм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(смотрите 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спектры излучения на рисунке справа). Оно изотропно с точностью до 0,01 % — среднеквадратичное отклонение температуры составляет приблизительно 18 </a:t>
            </a:r>
            <a:r>
              <a:rPr lang="ru-RU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мкК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. Это значение не учитывает дипольную анизотропию (разница между наиболее холодной и горячей областью составляет 6,706 </a:t>
            </a:r>
            <a:r>
              <a:rPr lang="ru-RU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мК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), 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вызванную доплеровским смещением частоты излучения из-за нашей собственной скорости относительно системы отсчёта, связанной с реликтовым излучением. Красное смещение для реликтового излучения немного превосходит 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1000.</a:t>
            </a:r>
            <a:endParaRPr lang="ru-RU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Плотность энергии реликтового излучения составляет 0,25 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эВ/см</a:t>
            </a:r>
            <a:r>
              <a:rPr lang="ru-RU" b="1" baseline="30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(4⋅10</a:t>
            </a:r>
            <a:r>
              <a:rPr lang="ru-RU" b="1" baseline="30000" dirty="0">
                <a:solidFill>
                  <a:schemeClr val="tx1"/>
                </a:solidFill>
                <a:latin typeface="Comic Sans MS" panose="030F0702030302020204" pitchFamily="66" charset="0"/>
              </a:rPr>
              <a:t>−14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 Дж/м</a:t>
            </a:r>
            <a:r>
              <a:rPr lang="ru-RU" b="1" baseline="30000" dirty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) или 400-500 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фотонов/см</a:t>
            </a:r>
            <a:r>
              <a:rPr lang="ru-RU" b="1" baseline="30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</a:t>
            </a:r>
            <a:r>
              <a:rPr lang="ru-RU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ru-RU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Comic Sans MS" panose="030F0702030302020204" pitchFamily="66" charset="0"/>
              </a:rPr>
              <a:t>Свойства</a:t>
            </a:r>
          </a:p>
        </p:txBody>
      </p:sp>
    </p:spTree>
    <p:extLst>
      <p:ext uri="{BB962C8B-B14F-4D97-AF65-F5344CB8AC3E}">
        <p14:creationId xmlns="" xmlns:p14="http://schemas.microsoft.com/office/powerpoint/2010/main" val="3837677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3" cy="561662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spacegid.com/wp-content/uploads/2015/06/karta-reliktovogo-izlucheniya.jpg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data.cyclowiki.org/images/1/14/21209021_129442724325.jpg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https://upload.wikimedia.org/wikipedia/ru/f/fe/%D0%93%D0%B5%D0%BE%D1%80%D0%B3%D0%B8%D0%B9_%D0%90%D0%BD%D1%82%D0%BE%D0%BD%D0%BE%D0%B2%D0%B8%D1%87_%</a:t>
            </a:r>
            <a:r>
              <a:rPr lang="en-US" dirty="0" smtClean="0">
                <a:hlinkClick r:id="rId4"/>
              </a:rPr>
              <a:t>D0%93%D0%B0%D0%BC%D0%BE%D0%B2.jpg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upload.wikimedia.org/wikipedia/commons/d/d0/Robert_Schomburgk.jpeg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6"/>
              </a:rPr>
              <a:t>https://upload.wikimedia.org/wikipedia/ru/5/53/%D0%A5%D0%B0%D0%B9%D0%BA%D0%B8%D0%BD_%</a:t>
            </a:r>
            <a:r>
              <a:rPr lang="en-US" dirty="0" smtClean="0">
                <a:hlinkClick r:id="rId6"/>
              </a:rPr>
              <a:t>D0%A1%D0%AD.jpg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upload.wikimedia.org/wikipedia/ru/6/64/KaidanovskiiNL.jpg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8"/>
              </a:rPr>
              <a:t>https://</a:t>
            </a:r>
            <a:r>
              <a:rPr lang="en-US" dirty="0" smtClean="0">
                <a:hlinkClick r:id="rId8"/>
              </a:rPr>
              <a:t>upload.wikimedia.org/wikipedia/ru/thumb/4/43/Dicke_robert_b2.png/274px-Dicke_robert_b2.png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https://upload.wikimedia.org/wikipedia/ru/thumb/5/58/%D0%AF%D0%BA%D0%BE%D0%B2_%D0%91%D0%BE%D1%80%D0%B8%D1%81%D0%BE%D0%B2%D0%B8%D1%87_%D0%97%D0%B5%D0%BB%D1%8C%D0%B4%D0%BE%D0%B2%D0%B8%D1%87.jpg/274px-%D0%AF%D0%BA%D0%BE%D0%B2_%D0%91%D0%BE%D1%80%D0%B8%D1%81%D0%BE%D0%B2%D0%B8%D1%87_%</a:t>
            </a:r>
            <a:r>
              <a:rPr lang="en-US" dirty="0" smtClean="0"/>
              <a:t>D0%97%D0%B5%D0%BB%D1%8C%D0%B4%D0%BE%D0%B2%D0%B8%D1%87.jpg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ru-RU" b="1" dirty="0" smtClean="0">
                <a:latin typeface="Comic Sans MS" panose="030F0702030302020204" pitchFamily="66" charset="0"/>
              </a:rPr>
              <a:t>Источники</a:t>
            </a:r>
            <a:endParaRPr lang="ru-RU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633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3196944"/>
          </a:xfrm>
        </p:spPr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СПАСИБО ЗА ВНИМАНИЕ</a:t>
            </a:r>
            <a:endParaRPr lang="ru-RU" sz="8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3019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51</TotalTime>
  <Words>320</Words>
  <Application>Microsoft Office PowerPoint</Application>
  <PresentationFormat>Экран (4:3)</PresentationFormat>
  <Paragraphs>48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РЕЛИКТОВОЕ  ИЗЛУЧЕНИЕ</vt:lpstr>
      <vt:lpstr>Реликтовое излучение- это</vt:lpstr>
      <vt:lpstr>Слайд 3</vt:lpstr>
      <vt:lpstr>История исследования</vt:lpstr>
      <vt:lpstr>Первое случайное обнаружение</vt:lpstr>
      <vt:lpstr>Предсказание</vt:lpstr>
      <vt:lpstr>Роберт Герман Шомбург</vt:lpstr>
      <vt:lpstr>Предыстория</vt:lpstr>
      <vt:lpstr>Слайд 9</vt:lpstr>
      <vt:lpstr>Открытие</vt:lpstr>
      <vt:lpstr>Слайд 11</vt:lpstr>
      <vt:lpstr>Исследование неоднородностей</vt:lpstr>
      <vt:lpstr>Свойства</vt:lpstr>
      <vt:lpstr>Источники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РЕЛИКТОВОЕ  ИЗЛУЧЕНИЕ</dc:title>
  <dc:creator>Влад Сёмкин</dc:creator>
  <cp:lastModifiedBy>ИКТ</cp:lastModifiedBy>
  <cp:revision>7</cp:revision>
  <dcterms:created xsi:type="dcterms:W3CDTF">2020-05-15T09:16:17Z</dcterms:created>
  <dcterms:modified xsi:type="dcterms:W3CDTF">2020-06-18T09:25:23Z</dcterms:modified>
</cp:coreProperties>
</file>