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0"/>
  </p:notesMasterIdLst>
  <p:handoutMasterIdLst>
    <p:handoutMasterId r:id="rId31"/>
  </p:handoutMasterIdLst>
  <p:sldIdLst>
    <p:sldId id="315" r:id="rId2"/>
    <p:sldId id="256" r:id="rId3"/>
    <p:sldId id="258" r:id="rId4"/>
    <p:sldId id="259" r:id="rId5"/>
    <p:sldId id="262" r:id="rId6"/>
    <p:sldId id="264" r:id="rId7"/>
    <p:sldId id="265" r:id="rId8"/>
    <p:sldId id="267" r:id="rId9"/>
    <p:sldId id="279" r:id="rId10"/>
    <p:sldId id="278" r:id="rId11"/>
    <p:sldId id="293" r:id="rId12"/>
    <p:sldId id="292" r:id="rId13"/>
    <p:sldId id="288" r:id="rId14"/>
    <p:sldId id="291" r:id="rId15"/>
    <p:sldId id="289" r:id="rId16"/>
    <p:sldId id="296" r:id="rId17"/>
    <p:sldId id="295" r:id="rId18"/>
    <p:sldId id="294" r:id="rId19"/>
    <p:sldId id="299" r:id="rId20"/>
    <p:sldId id="297" r:id="rId21"/>
    <p:sldId id="298" r:id="rId22"/>
    <p:sldId id="300" r:id="rId23"/>
    <p:sldId id="301" r:id="rId24"/>
    <p:sldId id="312" r:id="rId25"/>
    <p:sldId id="310" r:id="rId26"/>
    <p:sldId id="311" r:id="rId27"/>
    <p:sldId id="313" r:id="rId28"/>
    <p:sldId id="29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1DAB"/>
    <a:srgbClr val="220B77"/>
    <a:srgbClr val="290D8F"/>
    <a:srgbClr val="18126C"/>
    <a:srgbClr val="2D93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8" autoAdjust="0"/>
  </p:normalViewPr>
  <p:slideViewPr>
    <p:cSldViewPr>
      <p:cViewPr>
        <p:scale>
          <a:sx n="84" d="100"/>
          <a:sy n="84" d="100"/>
        </p:scale>
        <p:origin x="-660" y="-4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8"/>
  <c:chart>
    <c:autoTitleDeleted val="1"/>
    <c:view3D>
      <c:rotX val="20"/>
      <c:rotY val="110"/>
      <c:perspective val="10"/>
    </c:view3D>
    <c:plotArea>
      <c:layout>
        <c:manualLayout>
          <c:layoutTarget val="inner"/>
          <c:xMode val="edge"/>
          <c:yMode val="edge"/>
          <c:x val="4.3024165637721996E-2"/>
          <c:y val="0"/>
          <c:w val="0.93699419607646273"/>
          <c:h val="0.92166634004311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3"/>
          <c:dLbls>
            <c:txPr>
              <a:bodyPr/>
              <a:lstStyle/>
              <a:p>
                <a:pPr>
                  <a:defRPr sz="2800" b="1"/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1.0000000000000024E-2</c:v>
                </c:pt>
                <c:pt idx="1">
                  <c:v>0.21000000000000021</c:v>
                </c:pt>
                <c:pt idx="2">
                  <c:v>0.78</c:v>
                </c:pt>
              </c:numCache>
            </c:numRef>
          </c:val>
        </c:ser>
      </c:pie3DChart>
    </c:plotArea>
    <c:plotVisOnly val="1"/>
  </c:chart>
  <c:spPr>
    <a:scene3d>
      <a:camera prst="orthographicFront"/>
      <a:lightRig rig="threePt" dir="t"/>
    </a:scene3d>
    <a:sp3d>
      <a:bevelB w="101600" prst="riblet"/>
    </a:sp3d>
  </c:spPr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F75BC-20C4-4A85-9E59-BADFF31A4FA2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A9F2D8-B8F9-4208-BE7D-6915852180E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BF2872-07EE-4BED-839E-D8CF868E6316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E9488-C6CD-4667-A125-B8254A7A7B4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9488-C6CD-4667-A125-B8254A7A7B4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9488-C6CD-4667-A125-B8254A7A7B4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9488-C6CD-4667-A125-B8254A7A7B4E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9488-C6CD-4667-A125-B8254A7A7B4E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31.01.2009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.x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4.jpe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K:\%7bEE467C47-C36C-11D7-9B90-008048B73D42%7d.avi" TargetMode="Externa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Relationship Id="rId1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K:\sky_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1928802"/>
            <a:ext cx="785817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800" b="1" dirty="0" smtClean="0">
                <a:solidFill>
                  <a:srgbClr val="18126C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8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Атмосфера</a:t>
            </a:r>
            <a:endParaRPr lang="ru-RU" sz="8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8892773" y="6643710"/>
          <a:ext cx="365554" cy="214290"/>
        </p:xfrm>
        <a:graphic>
          <a:graphicData uri="http://schemas.openxmlformats.org/presentationml/2006/ole">
            <p:oleObj spid="_x0000_s1026" name="Пакет" r:id="rId4" imgW="828720" imgH="485640" progId="Package">
              <p:embed/>
            </p:oleObj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500034" y="1357298"/>
          <a:ext cx="7572428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28662" y="571480"/>
            <a:ext cx="72019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3600" dirty="0" smtClean="0"/>
              <a:t>    </a:t>
            </a:r>
            <a:r>
              <a:rPr lang="ru-RU" sz="4000" b="1" dirty="0" smtClean="0">
                <a:ln>
                  <a:solidFill>
                    <a:srgbClr val="290D8F"/>
                  </a:solidFill>
                </a:ln>
                <a:solidFill>
                  <a:srgbClr val="290D8F"/>
                </a:solidFill>
                <a:latin typeface="Times New Roman" pitchFamily="18" charset="0"/>
                <a:cs typeface="Times New Roman" pitchFamily="18" charset="0"/>
              </a:rPr>
              <a:t>Что обозначают эти цифры?</a:t>
            </a:r>
            <a:endParaRPr lang="ru-RU" sz="4000" b="1" spc="300" dirty="0">
              <a:ln>
                <a:solidFill>
                  <a:srgbClr val="290D8F"/>
                </a:solidFill>
              </a:ln>
              <a:solidFill>
                <a:srgbClr val="290D8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28662" y="1500174"/>
            <a:ext cx="7429552" cy="4500594"/>
          </a:xfrm>
          <a:prstGeom prst="rect">
            <a:avLst/>
          </a:prstGeom>
          <a:noFill/>
          <a:ln w="38100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143504" y="2714620"/>
            <a:ext cx="37511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rgbClr val="18126C"/>
                  </a:solidFill>
                </a:ln>
                <a:solidFill>
                  <a:srgbClr val="290D8F"/>
                </a:solidFill>
              </a:rPr>
              <a:t>Из каких слоев </a:t>
            </a:r>
          </a:p>
          <a:p>
            <a:pPr algn="ctr"/>
            <a:r>
              <a:rPr lang="ru-RU" sz="3200" b="1" dirty="0" smtClean="0">
                <a:ln>
                  <a:solidFill>
                    <a:srgbClr val="18126C"/>
                  </a:solidFill>
                </a:ln>
                <a:solidFill>
                  <a:srgbClr val="290D8F"/>
                </a:solidFill>
              </a:rPr>
              <a:t>состоит атмосфера?</a:t>
            </a:r>
            <a:endParaRPr lang="ru-RU" sz="3200" b="1" dirty="0">
              <a:ln>
                <a:solidFill>
                  <a:srgbClr val="18126C"/>
                </a:solidFill>
              </a:ln>
              <a:solidFill>
                <a:srgbClr val="290D8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34" y="3286124"/>
            <a:ext cx="76655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1" name="Содержимое 5" descr="clouds_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29190" cy="6875189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643438" y="500042"/>
            <a:ext cx="41434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>
                  <a:solidFill>
                    <a:srgbClr val="271DAB"/>
                  </a:solidFill>
                </a:ln>
                <a:solidFill>
                  <a:srgbClr val="220B77"/>
                </a:solidFill>
                <a:latin typeface="Times New Roman" pitchFamily="18" charset="0"/>
                <a:cs typeface="Times New Roman" pitchFamily="18" charset="0"/>
              </a:rPr>
              <a:t>Как изменяется атмосферное давление </a:t>
            </a:r>
          </a:p>
          <a:p>
            <a:r>
              <a:rPr lang="ru-RU" sz="2800" b="1" dirty="0" smtClean="0">
                <a:ln>
                  <a:solidFill>
                    <a:srgbClr val="271DAB"/>
                  </a:solidFill>
                </a:ln>
                <a:solidFill>
                  <a:srgbClr val="220B77"/>
                </a:solidFill>
                <a:latin typeface="Times New Roman" pitchFamily="18" charset="0"/>
                <a:cs typeface="Times New Roman" pitchFamily="18" charset="0"/>
              </a:rPr>
              <a:t>с высотой 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4282" y="4714884"/>
            <a:ext cx="4258923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n>
                  <a:solidFill>
                    <a:srgbClr val="220B77"/>
                  </a:solidFill>
                </a:ln>
                <a:solidFill>
                  <a:srgbClr val="290D8F"/>
                </a:solidFill>
                <a:latin typeface="Times New Roman" pitchFamily="18" charset="0"/>
                <a:cs typeface="Times New Roman" pitchFamily="18" charset="0"/>
              </a:rPr>
              <a:t>В какой из этих точек  </a:t>
            </a:r>
          </a:p>
          <a:p>
            <a:r>
              <a:rPr lang="ru-RU" sz="2800" b="1" dirty="0" smtClean="0">
                <a:ln>
                  <a:solidFill>
                    <a:srgbClr val="220B77"/>
                  </a:solidFill>
                </a:ln>
                <a:solidFill>
                  <a:srgbClr val="290D8F"/>
                </a:solidFill>
                <a:latin typeface="Times New Roman" pitchFamily="18" charset="0"/>
                <a:cs typeface="Times New Roman" pitchFamily="18" charset="0"/>
              </a:rPr>
              <a:t>наибольшее давление, </a:t>
            </a:r>
          </a:p>
          <a:p>
            <a:r>
              <a:rPr lang="ru-RU" sz="2800" b="1" dirty="0" smtClean="0">
                <a:ln>
                  <a:solidFill>
                    <a:srgbClr val="220B77"/>
                  </a:solidFill>
                </a:ln>
                <a:solidFill>
                  <a:srgbClr val="290D8F"/>
                </a:solidFill>
                <a:latin typeface="Times New Roman" pitchFamily="18" charset="0"/>
                <a:cs typeface="Times New Roman" pitchFamily="18" charset="0"/>
              </a:rPr>
              <a:t>а в какой – наименьшее?</a:t>
            </a:r>
          </a:p>
          <a:p>
            <a:r>
              <a:rPr lang="ru-RU" sz="3200" dirty="0" smtClean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050" name="Picture 2" descr="J:\Picts\p36_1_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3929090" cy="4214842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428868"/>
            <a:ext cx="4286280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5429256" y="5429264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01090" y="43576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43768" y="592933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72198" y="500063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5720" y="214290"/>
            <a:ext cx="3929090" cy="4214842"/>
          </a:xfrm>
          <a:prstGeom prst="rect">
            <a:avLst/>
          </a:prstGeom>
          <a:noFill/>
          <a:ln w="28575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643438" y="2428868"/>
            <a:ext cx="4286280" cy="3857652"/>
          </a:xfrm>
          <a:prstGeom prst="rect">
            <a:avLst/>
          </a:prstGeom>
          <a:noFill/>
          <a:ln w="28575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8" grpId="0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143504" y="857232"/>
            <a:ext cx="38182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18126C"/>
                </a:solidFill>
                <a:latin typeface="Times New Roman" pitchFamily="18" charset="0"/>
                <a:cs typeface="Times New Roman" pitchFamily="18" charset="0"/>
              </a:rPr>
              <a:t> Что такое ветер?</a:t>
            </a:r>
          </a:p>
          <a:p>
            <a:pPr algn="ctr"/>
            <a:r>
              <a:rPr lang="ru-RU" sz="3600" b="1" dirty="0" smtClean="0">
                <a:solidFill>
                  <a:srgbClr val="18126C"/>
                </a:solidFill>
                <a:latin typeface="Times New Roman" pitchFamily="18" charset="0"/>
                <a:cs typeface="Times New Roman" pitchFamily="18" charset="0"/>
              </a:rPr>
              <a:t> Какой цифрой             он  обозначен?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85728"/>
            <a:ext cx="4786346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214414" y="642918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57422" y="714356"/>
            <a:ext cx="214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6248" y="1714488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J:\Picts\p37_1_1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3571876"/>
            <a:ext cx="5637223" cy="304800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57158" y="285728"/>
            <a:ext cx="4786346" cy="3143272"/>
          </a:xfrm>
          <a:prstGeom prst="rect">
            <a:avLst/>
          </a:prstGeom>
          <a:noFill/>
          <a:ln w="57150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928926" y="3571876"/>
            <a:ext cx="5643602" cy="3071834"/>
          </a:xfrm>
          <a:prstGeom prst="rect">
            <a:avLst/>
          </a:prstGeom>
          <a:noFill/>
          <a:ln w="57150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104" y="1285860"/>
            <a:ext cx="8896052" cy="547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71472" y="285728"/>
            <a:ext cx="77867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spc="600" dirty="0" smtClean="0">
                <a:solidFill>
                  <a:srgbClr val="C00000"/>
                </a:solidFill>
              </a:rPr>
              <a:t>      </a:t>
            </a:r>
            <a:r>
              <a:rPr lang="ru-RU" sz="4800" b="1" spc="78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Летний муссон</a:t>
            </a:r>
            <a:endParaRPr lang="ru-RU" sz="4800" b="1" spc="78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2844" y="1285860"/>
            <a:ext cx="8858312" cy="5429288"/>
          </a:xfrm>
          <a:prstGeom prst="rect">
            <a:avLst/>
          </a:prstGeom>
          <a:noFill/>
          <a:ln w="57150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214422"/>
            <a:ext cx="8858312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857224" y="285728"/>
            <a:ext cx="66752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spc="780" dirty="0" smtClean="0">
                <a:solidFill>
                  <a:srgbClr val="C00000"/>
                </a:solidFill>
              </a:rPr>
              <a:t>    </a:t>
            </a:r>
            <a:r>
              <a:rPr lang="ru-RU" sz="4800" b="1" spc="78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Зимний муссон</a:t>
            </a:r>
            <a:endParaRPr lang="ru-RU" sz="4800" b="1" spc="78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44" y="1214422"/>
            <a:ext cx="8858312" cy="5500726"/>
          </a:xfrm>
          <a:prstGeom prst="rect">
            <a:avLst/>
          </a:prstGeom>
          <a:noFill/>
          <a:ln w="57150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K:\sky_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2844" y="1714488"/>
            <a:ext cx="88583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 smtClean="0">
                <a:solidFill>
                  <a:srgbClr val="220B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66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Водяной пар и облака</a:t>
            </a:r>
            <a:endParaRPr lang="ru-RU" sz="66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000628" y="1500174"/>
            <a:ext cx="39290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>
                  <a:solidFill>
                    <a:srgbClr val="18126C"/>
                  </a:solidFill>
                </a:ln>
                <a:solidFill>
                  <a:schemeClr val="bg1"/>
                </a:solidFill>
              </a:rPr>
              <a:t>Количество водяного </a:t>
            </a:r>
          </a:p>
          <a:p>
            <a:pPr algn="ctr"/>
            <a:r>
              <a:rPr lang="ru-RU" sz="2800" b="1" dirty="0" smtClean="0">
                <a:ln>
                  <a:solidFill>
                    <a:srgbClr val="18126C"/>
                  </a:solidFill>
                </a:ln>
                <a:solidFill>
                  <a:schemeClr val="bg1"/>
                </a:solidFill>
              </a:rPr>
              <a:t>пара в граммах </a:t>
            </a:r>
          </a:p>
          <a:p>
            <a:pPr algn="ctr"/>
            <a:r>
              <a:rPr lang="ru-RU" sz="2800" b="1" dirty="0" smtClean="0">
                <a:ln>
                  <a:solidFill>
                    <a:srgbClr val="18126C"/>
                  </a:solidFill>
                </a:ln>
                <a:solidFill>
                  <a:schemeClr val="bg1"/>
                </a:solidFill>
              </a:rPr>
              <a:t>в 1 м</a:t>
            </a:r>
            <a:r>
              <a:rPr lang="ru-RU" sz="2800" b="1" baseline="30000" dirty="0" smtClean="0">
                <a:ln>
                  <a:solidFill>
                    <a:srgbClr val="18126C"/>
                  </a:solidFill>
                </a:ln>
                <a:solidFill>
                  <a:schemeClr val="bg1"/>
                </a:solidFill>
              </a:rPr>
              <a:t>3</a:t>
            </a:r>
            <a:r>
              <a:rPr lang="ru-RU" sz="2800" b="1" dirty="0" smtClean="0">
                <a:ln>
                  <a:solidFill>
                    <a:srgbClr val="18126C"/>
                  </a:solidFill>
                </a:ln>
                <a:solidFill>
                  <a:schemeClr val="bg1"/>
                </a:solidFill>
              </a:rPr>
              <a:t>  воздуха  </a:t>
            </a:r>
          </a:p>
          <a:p>
            <a:pPr algn="ctr"/>
            <a:r>
              <a:rPr lang="ru-RU" sz="2800" b="1" dirty="0" smtClean="0">
                <a:ln>
                  <a:solidFill>
                    <a:srgbClr val="18126C"/>
                  </a:solidFill>
                </a:ln>
                <a:solidFill>
                  <a:schemeClr val="bg1"/>
                </a:solidFill>
              </a:rPr>
              <a:t>называется</a:t>
            </a:r>
          </a:p>
          <a:p>
            <a:pPr algn="ctr"/>
            <a:r>
              <a:rPr lang="ru-RU" sz="2800" b="1" dirty="0" smtClean="0">
                <a:ln>
                  <a:solidFill>
                    <a:srgbClr val="18126C"/>
                  </a:solidFill>
                </a:ln>
                <a:solidFill>
                  <a:schemeClr val="bg1"/>
                </a:solidFill>
              </a:rPr>
              <a:t>АБСОЛЮТНОЙ </a:t>
            </a:r>
          </a:p>
          <a:p>
            <a:pPr algn="ctr"/>
            <a:r>
              <a:rPr lang="ru-RU" sz="2800" b="1" dirty="0" smtClean="0">
                <a:ln>
                  <a:solidFill>
                    <a:srgbClr val="18126C"/>
                  </a:solidFill>
                </a:ln>
                <a:solidFill>
                  <a:schemeClr val="bg1"/>
                </a:solidFill>
              </a:rPr>
              <a:t>ВЛАЖНОСТЬЮ воздуха</a:t>
            </a:r>
            <a:r>
              <a:rPr lang="ru-RU" sz="2800" b="1" dirty="0" smtClean="0">
                <a:solidFill>
                  <a:schemeClr val="bg1"/>
                </a:solidFill>
              </a:rPr>
              <a:t>  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628" y="1500174"/>
            <a:ext cx="3857652" cy="2643206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271DAB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2500298" y="28574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6176" name="Picture 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642909" y="1571612"/>
            <a:ext cx="8103309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9" name="TextBox 58"/>
          <p:cNvSpPr txBox="1"/>
          <p:nvPr/>
        </p:nvSpPr>
        <p:spPr>
          <a:xfrm>
            <a:off x="1214414" y="1643050"/>
            <a:ext cx="7100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-20  С          -10  С              0  С            +10  С           +20  С          +30  С  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1643042" y="171448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2786050" y="171448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4000496" y="171448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5286380" y="171448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6572264" y="171448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7786710" y="1714488"/>
            <a:ext cx="45719" cy="457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TextBox 65"/>
          <p:cNvSpPr txBox="1"/>
          <p:nvPr/>
        </p:nvSpPr>
        <p:spPr>
          <a:xfrm>
            <a:off x="1428728" y="3429000"/>
            <a:ext cx="68467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1г                   2,5г                    5г                   9г                   17г                   30г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14348" y="428604"/>
            <a:ext cx="78581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20B77"/>
                </a:solidFill>
              </a:rPr>
              <a:t>Воздух, который не может вместить больше водяного  пара,  чем он уже содержит, называется </a:t>
            </a:r>
            <a:r>
              <a:rPr lang="ru-RU" sz="2400" b="1" dirty="0" smtClean="0">
                <a:ln>
                  <a:solidFill>
                    <a:srgbClr val="271DAB"/>
                  </a:solidFill>
                </a:ln>
                <a:solidFill>
                  <a:srgbClr val="220B77"/>
                </a:solidFill>
              </a:rPr>
              <a:t>НАСЫЩЕННЫМ.</a:t>
            </a:r>
            <a:endParaRPr lang="ru-RU" sz="2400" b="1" dirty="0">
              <a:ln>
                <a:solidFill>
                  <a:srgbClr val="271DAB"/>
                </a:solidFill>
              </a:ln>
              <a:solidFill>
                <a:srgbClr val="220B77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42910" y="428604"/>
            <a:ext cx="8001056" cy="928694"/>
          </a:xfrm>
          <a:prstGeom prst="rect">
            <a:avLst/>
          </a:prstGeom>
          <a:noFill/>
          <a:ln w="38100">
            <a:solidFill>
              <a:srgbClr val="290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000100" y="5786454"/>
            <a:ext cx="67496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dirty="0" smtClean="0"/>
              <a:t>              Рис.  Зависимость количества водяного пара </a:t>
            </a:r>
          </a:p>
          <a:p>
            <a:pPr algn="ctr"/>
            <a:r>
              <a:rPr lang="ru-RU" sz="2000" dirty="0" smtClean="0"/>
              <a:t>              в насыщенном воздухе  воздухе  от его температуры</a:t>
            </a:r>
            <a:endParaRPr lang="ru-RU" sz="20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6" name="Прямая со стрелкой 5"/>
          <p:cNvCxnSpPr/>
          <p:nvPr/>
        </p:nvCxnSpPr>
        <p:spPr>
          <a:xfrm>
            <a:off x="285720" y="214290"/>
            <a:ext cx="571504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928662" y="785794"/>
            <a:ext cx="571504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785918" y="1214422"/>
            <a:ext cx="642942" cy="2857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8501090" y="6353564"/>
          <a:ext cx="642909" cy="504436"/>
        </p:xfrm>
        <a:graphic>
          <a:graphicData uri="http://schemas.openxmlformats.org/presentationml/2006/ole">
            <p:oleObj spid="_x0000_s3074" name="Пакет" r:id="rId4" imgW="619200" imgH="485640" progId="Package">
              <p:embed/>
            </p:oleObj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52"/>
            <a:ext cx="8858312" cy="5983311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800" b="1" dirty="0" smtClean="0"/>
          </a:p>
          <a:p>
            <a:pPr algn="ctr">
              <a:buNone/>
            </a:pPr>
            <a:r>
              <a:rPr lang="ru-RU" sz="2800" b="1" dirty="0" smtClean="0">
                <a:ln>
                  <a:solidFill>
                    <a:srgbClr val="220B77"/>
                  </a:solidFill>
                </a:ln>
                <a:solidFill>
                  <a:srgbClr val="290D8F"/>
                </a:solidFill>
              </a:rPr>
              <a:t>ОТНОСИТЕЛЬНАЯ ВЛАЖНОСТЬ </a:t>
            </a:r>
            <a:r>
              <a:rPr lang="ru-RU" sz="2800" b="1" dirty="0" smtClean="0">
                <a:solidFill>
                  <a:srgbClr val="290D8F"/>
                </a:solidFill>
              </a:rPr>
              <a:t>воздуха – </a:t>
            </a:r>
          </a:p>
          <a:p>
            <a:pPr algn="ctr">
              <a:buNone/>
            </a:pPr>
            <a:r>
              <a:rPr lang="ru-RU" sz="2800" b="1" dirty="0" smtClean="0">
                <a:solidFill>
                  <a:srgbClr val="290D8F"/>
                </a:solidFill>
              </a:rPr>
              <a:t>это процентное отношение имеющейся в воздухе влаги к тому  количеству, которое может содержаться при  данной температуре</a:t>
            </a:r>
          </a:p>
          <a:p>
            <a:pPr>
              <a:buNone/>
            </a:pPr>
            <a:endParaRPr lang="ru-RU" sz="2800" b="1" dirty="0" smtClean="0"/>
          </a:p>
          <a:p>
            <a:pPr>
              <a:buNone/>
            </a:pPr>
            <a:endParaRPr lang="ru-RU" sz="2800" b="1" dirty="0" smtClean="0"/>
          </a:p>
          <a:p>
            <a:pPr algn="ctr">
              <a:buNone/>
            </a:pPr>
            <a:r>
              <a:rPr lang="ru-RU" sz="2400" b="1" dirty="0" smtClean="0"/>
              <a:t>Относительная влажность    менее 30%   -  сухой воздух,</a:t>
            </a:r>
          </a:p>
          <a:p>
            <a:pPr algn="ctr"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                                       30%  -  60%   - нормальная влажность,</a:t>
            </a:r>
          </a:p>
          <a:p>
            <a:pPr algn="ctr"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                                      более 60%   -  высокая влажность.</a:t>
            </a:r>
          </a:p>
          <a:p>
            <a:pPr algn="ctr"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При дожде влажность воздуха   90%  и  более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428604"/>
            <a:ext cx="8715436" cy="2500330"/>
          </a:xfrm>
          <a:prstGeom prst="rect">
            <a:avLst/>
          </a:prstGeom>
          <a:noFill/>
          <a:ln w="38100">
            <a:solidFill>
              <a:srgbClr val="290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631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3428999"/>
            <a:ext cx="5000629" cy="3429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883282" y="857232"/>
            <a:ext cx="4375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220B77"/>
                </a:solidFill>
              </a:rPr>
              <a:t>Подумайте, что общего между </a:t>
            </a:r>
          </a:p>
          <a:p>
            <a:pPr algn="ctr"/>
            <a:r>
              <a:rPr lang="ru-RU" sz="2400" b="1" dirty="0" smtClean="0">
                <a:solidFill>
                  <a:srgbClr val="220B77"/>
                </a:solidFill>
              </a:rPr>
              <a:t>атмосферными явлениями, </a:t>
            </a:r>
          </a:p>
          <a:p>
            <a:pPr algn="ctr"/>
            <a:r>
              <a:rPr lang="ru-RU" sz="2400" b="1" dirty="0" smtClean="0">
                <a:solidFill>
                  <a:srgbClr val="220B77"/>
                </a:solidFill>
              </a:rPr>
              <a:t>которые изображены  </a:t>
            </a:r>
          </a:p>
          <a:p>
            <a:pPr algn="ctr"/>
            <a:r>
              <a:rPr lang="ru-RU" sz="2400" b="1" dirty="0" smtClean="0">
                <a:solidFill>
                  <a:srgbClr val="220B77"/>
                </a:solidFill>
              </a:rPr>
              <a:t>на рисунках?</a:t>
            </a:r>
            <a:endParaRPr lang="ru-RU" sz="2400" b="1" dirty="0">
              <a:solidFill>
                <a:srgbClr val="220B77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4786314" cy="3429000"/>
          </a:xfrm>
          <a:prstGeom prst="rect">
            <a:avLst/>
          </a:prstGeom>
          <a:noFill/>
          <a:ln w="57150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786050" y="3429000"/>
            <a:ext cx="5000660" cy="3429000"/>
          </a:xfrm>
          <a:prstGeom prst="rect">
            <a:avLst/>
          </a:prstGeom>
          <a:noFill/>
          <a:ln w="57150">
            <a:solidFill>
              <a:srgbClr val="271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" name="Содержимое 20" descr="{B20953C4-8227-4471-8142-58271DF54511}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42844" y="142852"/>
            <a:ext cx="150019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   Перистые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0" y="1285860"/>
            <a:ext cx="224977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Кучево-дождевые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857488" y="928670"/>
            <a:ext cx="20717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Высокослоистые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428992" y="2428868"/>
            <a:ext cx="14287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     Кучевые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286645" y="2214554"/>
            <a:ext cx="18573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Высококучевые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214678" y="5000636"/>
            <a:ext cx="157163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</a:t>
            </a:r>
            <a:r>
              <a:rPr lang="ru-RU" dirty="0" smtClean="0"/>
              <a:t>Слоистые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7060088" y="4143380"/>
            <a:ext cx="208391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Слоисто-кучевые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858015" y="5143512"/>
            <a:ext cx="228598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Слоисто-дождевые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4357686" y="214290"/>
            <a:ext cx="2000264" cy="3571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4286248" y="214290"/>
            <a:ext cx="364333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           Перисто-слоистые  </a:t>
            </a:r>
            <a:endParaRPr lang="ru-RU" dirty="0"/>
          </a:p>
        </p:txBody>
      </p:sp>
      <p:pic>
        <p:nvPicPr>
          <p:cNvPr id="40" name="Picture 3" descr="J:\Picts\p39_2_1.bmp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07878" y="1285860"/>
            <a:ext cx="5336122" cy="3714776"/>
          </a:xfrm>
          <a:prstGeom prst="rect">
            <a:avLst/>
          </a:prstGeom>
          <a:noFill/>
        </p:spPr>
      </p:pic>
      <p:pic>
        <p:nvPicPr>
          <p:cNvPr id="46" name="Рисунок 45" descr="clouds_1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83" y="2285992"/>
            <a:ext cx="6643734" cy="4214842"/>
          </a:xfrm>
          <a:prstGeom prst="rect">
            <a:avLst/>
          </a:prstGeom>
        </p:spPr>
      </p:pic>
      <p:pic>
        <p:nvPicPr>
          <p:cNvPr id="47" name="Рисунок 46" descr="clouds_3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428736"/>
            <a:ext cx="6816102" cy="4714908"/>
          </a:xfrm>
          <a:prstGeom prst="rect">
            <a:avLst/>
          </a:prstGeom>
        </p:spPr>
      </p:pic>
      <p:pic>
        <p:nvPicPr>
          <p:cNvPr id="48" name="Рисунок 47" descr="{F28DE147-1277-4863-A22B-31B67F706BC6}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2786058"/>
            <a:ext cx="6500826" cy="4071942"/>
          </a:xfrm>
          <a:prstGeom prst="rect">
            <a:avLst/>
          </a:prstGeom>
        </p:spPr>
      </p:pic>
      <p:pic>
        <p:nvPicPr>
          <p:cNvPr id="49" name="Рисунок 48" descr="{A94EE750-8CF2-4CA9-9575-469F671C5F39}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22644" y="2786058"/>
            <a:ext cx="6021356" cy="4071942"/>
          </a:xfrm>
          <a:prstGeom prst="rect">
            <a:avLst/>
          </a:prstGeom>
        </p:spPr>
      </p:pic>
      <p:pic>
        <p:nvPicPr>
          <p:cNvPr id="50" name="Picture 4" descr="J:\Picts\p39_2_2.bmp"/>
          <p:cNvPicPr>
            <a:picLocks noChangeAspect="1" noChangeArrowheads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0" y="1785926"/>
            <a:ext cx="6690106" cy="5072074"/>
          </a:xfrm>
          <a:prstGeom prst="rect">
            <a:avLst/>
          </a:prstGeom>
          <a:noFill/>
        </p:spPr>
      </p:pic>
      <p:pic>
        <p:nvPicPr>
          <p:cNvPr id="51" name="Рисунок 50" descr="{A94EE750-8CF2-4CA9-9575-469F671C5F39}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7422" y="1875223"/>
            <a:ext cx="6643702" cy="4982777"/>
          </a:xfrm>
          <a:prstGeom prst="rect">
            <a:avLst/>
          </a:prstGeom>
        </p:spPr>
      </p:pic>
      <p:pic>
        <p:nvPicPr>
          <p:cNvPr id="52" name="Рисунок 51" descr="clouds_15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5786" y="714356"/>
            <a:ext cx="7620000" cy="4962525"/>
          </a:xfrm>
          <a:prstGeom prst="rect">
            <a:avLst/>
          </a:prstGeom>
        </p:spPr>
      </p:pic>
      <p:pic>
        <p:nvPicPr>
          <p:cNvPr id="53" name="Picture 5" descr="J:\Picts\p39_2_3.bmp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428728" y="1142984"/>
            <a:ext cx="6098423" cy="4572032"/>
          </a:xfrm>
          <a:prstGeom prst="rect">
            <a:avLst/>
          </a:prstGeom>
          <a:noFill/>
        </p:spPr>
      </p:pic>
      <p:pic>
        <p:nvPicPr>
          <p:cNvPr id="55" name="{EE467C47-C36C-11D7-9B90-008048B73D42}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15" cstate="print"/>
          <a:stretch>
            <a:fillRect/>
          </a:stretch>
        </p:blipFill>
        <p:spPr>
          <a:xfrm>
            <a:off x="8501090" y="6215082"/>
            <a:ext cx="380992" cy="30360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1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1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1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FF"/>
                                      </p:to>
                                    </p:animClr>
                                    <p:set>
                                      <p:cBhvr>
                                        <p:cTn id="1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9" dur="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video fullScrn="1">
              <p:cMediaNode>
                <p:cTn id="19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nebraska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63578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3" descr="crazy-clouds_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3" descr="crazy-clouds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3" descr="crazy-clouds_tit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razy-clouds_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91134" cy="6858000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razy-clouds_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razy-clouds_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razy-clouds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3388" cy="6858000"/>
          </a:xfrm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razy-clouds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16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78563512_kolomensky_com_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louds_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clouds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9266" cy="6858000"/>
          </a:xfrm>
        </p:spPr>
      </p:pic>
    </p:spTree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76173810_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3" cy="6858000"/>
          </a:xfr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K:\sky_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7695" y="857232"/>
            <a:ext cx="8746305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         </a:t>
            </a:r>
            <a:r>
              <a:rPr lang="ru-RU" sz="5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Домашнее задание</a:t>
            </a:r>
          </a:p>
          <a:p>
            <a:r>
              <a:rPr lang="ru-RU" sz="5400" dirty="0" smtClean="0">
                <a:ln>
                  <a:solidFill>
                    <a:srgbClr val="002060"/>
                  </a:solidFill>
                </a:ln>
              </a:rPr>
              <a:t>                       </a:t>
            </a:r>
            <a:r>
              <a:rPr lang="ru-RU" sz="5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39</a:t>
            </a:r>
          </a:p>
          <a:p>
            <a:r>
              <a:rPr lang="ru-RU" sz="4400" b="1" dirty="0" smtClean="0">
                <a:ln w="12700">
                  <a:solidFill>
                    <a:srgbClr val="290D8F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Вопросы:</a:t>
            </a:r>
          </a:p>
          <a:p>
            <a:r>
              <a:rPr lang="ru-RU" sz="32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1. </a:t>
            </a:r>
            <a:r>
              <a:rPr lang="ru-RU" sz="3200" b="1" dirty="0" smtClean="0">
                <a:ln w="12700">
                  <a:solidFill>
                    <a:srgbClr val="18126C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Почему форма облаков постоянно меняется?</a:t>
            </a:r>
          </a:p>
          <a:p>
            <a:r>
              <a:rPr lang="ru-RU" sz="3200" b="1" dirty="0" smtClean="0">
                <a:ln w="12700">
                  <a:solidFill>
                    <a:srgbClr val="18126C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2. Куда исчезают облака?</a:t>
            </a:r>
          </a:p>
          <a:p>
            <a:endParaRPr lang="ru-RU" sz="3200" dirty="0" smtClean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7554" y="1643050"/>
            <a:ext cx="52931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§</a:t>
            </a:r>
            <a:endParaRPr lang="ru-RU" sz="5400" dirty="0">
              <a:ln>
                <a:solidFill>
                  <a:srgbClr val="002060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030A0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1568</TotalTime>
  <Words>244</Words>
  <PresentationFormat>Экран (4:3)</PresentationFormat>
  <Paragraphs>71</Paragraphs>
  <Slides>28</Slides>
  <Notes>4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Тема Office</vt:lpstr>
      <vt:lpstr>Пакет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Ольга</cp:lastModifiedBy>
  <cp:revision>161</cp:revision>
  <dcterms:modified xsi:type="dcterms:W3CDTF">2009-01-31T20:27:11Z</dcterms:modified>
</cp:coreProperties>
</file>