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2" r:id="rId10"/>
    <p:sldId id="263" r:id="rId11"/>
    <p:sldId id="264" r:id="rId12"/>
    <p:sldId id="267" r:id="rId13"/>
    <p:sldId id="268" r:id="rId14"/>
    <p:sldId id="269" r:id="rId15"/>
    <p:sldId id="274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510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593C3-140C-4201-905B-3AFD8C5E9C6B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3AC7-8224-40BA-85AD-4A82E285E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593C3-140C-4201-905B-3AFD8C5E9C6B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3AC7-8224-40BA-85AD-4A82E285E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593C3-140C-4201-905B-3AFD8C5E9C6B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3AC7-8224-40BA-85AD-4A82E285E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593C3-140C-4201-905B-3AFD8C5E9C6B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3AC7-8224-40BA-85AD-4A82E285E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593C3-140C-4201-905B-3AFD8C5E9C6B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3AC7-8224-40BA-85AD-4A82E285E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593C3-140C-4201-905B-3AFD8C5E9C6B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3AC7-8224-40BA-85AD-4A82E285E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593C3-140C-4201-905B-3AFD8C5E9C6B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3AC7-8224-40BA-85AD-4A82E285E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593C3-140C-4201-905B-3AFD8C5E9C6B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3AC7-8224-40BA-85AD-4A82E285E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593C3-140C-4201-905B-3AFD8C5E9C6B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3AC7-8224-40BA-85AD-4A82E285E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593C3-140C-4201-905B-3AFD8C5E9C6B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3AC7-8224-40BA-85AD-4A82E285E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593C3-140C-4201-905B-3AFD8C5E9C6B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63AC7-8224-40BA-85AD-4A82E285E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1593C3-140C-4201-905B-3AFD8C5E9C6B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D63AC7-8224-40BA-85AD-4A82E285E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Documents and Settings\Admin\Рабочий стол\sun09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14290"/>
            <a:ext cx="6429420" cy="629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5" descr="post-53826-1224482375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43250"/>
            <a:ext cx="17526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6" descr="post-56918-1250505756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25" y="3500438"/>
            <a:ext cx="223996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Детские отрисовки солнышк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70180" y="428604"/>
            <a:ext cx="661653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571480"/>
            <a:ext cx="3571900" cy="3000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b="1" dirty="0" smtClean="0"/>
              <a:t>М.Р.</a:t>
            </a:r>
          </a:p>
          <a:p>
            <a:r>
              <a:rPr lang="ru-RU" sz="5400" dirty="0" smtClean="0"/>
              <a:t>КЛЮЧ</a:t>
            </a:r>
          </a:p>
          <a:p>
            <a:r>
              <a:rPr lang="ru-RU" sz="5400" dirty="0" smtClean="0"/>
              <a:t>МЯЧ</a:t>
            </a:r>
            <a:endParaRPr lang="ru-RU" sz="54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714480" y="3571876"/>
            <a:ext cx="3571900" cy="23574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ШАЛАШ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КОВШ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57818" y="714356"/>
            <a:ext cx="1928826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400" b="1" dirty="0" smtClean="0"/>
              <a:t>Ь</a:t>
            </a:r>
            <a:endParaRPr lang="ru-RU" sz="34400" b="1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929190" y="2071678"/>
            <a:ext cx="3714776" cy="328614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081590" y="2224078"/>
            <a:ext cx="3714776" cy="328614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2"/>
            <a:ext cx="3471858" cy="278608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b="1" dirty="0" smtClean="0"/>
              <a:t>Ж.Р.</a:t>
            </a:r>
          </a:p>
          <a:p>
            <a:r>
              <a:rPr lang="ru-RU" sz="5400" dirty="0" smtClean="0"/>
              <a:t>ночь</a:t>
            </a:r>
          </a:p>
          <a:p>
            <a:r>
              <a:rPr lang="ru-RU" sz="5400" dirty="0" smtClean="0"/>
              <a:t>печь</a:t>
            </a:r>
            <a:endParaRPr lang="ru-RU" sz="54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3000372"/>
            <a:ext cx="3471858" cy="27860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тушь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мышь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71934" y="0"/>
            <a:ext cx="3114955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1300" b="1" dirty="0" smtClean="0"/>
              <a:t>Ь</a:t>
            </a:r>
            <a:endParaRPr lang="ru-RU" sz="413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ru-RU" sz="5200" dirty="0" smtClean="0"/>
              <a:t>Слова-названия предметов </a:t>
            </a:r>
            <a:r>
              <a:rPr lang="ru-RU" sz="5200" b="1" i="1" dirty="0" smtClean="0"/>
              <a:t>ж.р. </a:t>
            </a:r>
            <a:r>
              <a:rPr lang="ru-RU" sz="5200" dirty="0" smtClean="0"/>
              <a:t>с основой на шипящий звук, пишутся </a:t>
            </a:r>
            <a:r>
              <a:rPr lang="ru-RU" sz="5200" b="1" i="1" dirty="0" smtClean="0"/>
              <a:t>с </a:t>
            </a:r>
            <a:r>
              <a:rPr lang="ru-RU" sz="5800" b="1" i="1" dirty="0" err="1" smtClean="0"/>
              <a:t>ь</a:t>
            </a:r>
            <a:r>
              <a:rPr lang="ru-RU" sz="5400" dirty="0" smtClean="0"/>
              <a:t>;</a:t>
            </a:r>
          </a:p>
          <a:p>
            <a:pPr>
              <a:buNone/>
            </a:pPr>
            <a:endParaRPr lang="ru-RU" sz="5400" dirty="0" smtClean="0"/>
          </a:p>
          <a:p>
            <a:r>
              <a:rPr lang="ru-RU" sz="5400" dirty="0" smtClean="0"/>
              <a:t>Слова-названия предметов </a:t>
            </a:r>
            <a:r>
              <a:rPr lang="ru-RU" sz="5400" b="1" i="1" dirty="0" smtClean="0"/>
              <a:t>м.р</a:t>
            </a:r>
            <a:r>
              <a:rPr lang="ru-RU" sz="5400" i="1" dirty="0" smtClean="0"/>
              <a:t>. </a:t>
            </a:r>
            <a:r>
              <a:rPr lang="ru-RU" sz="5400" dirty="0" smtClean="0"/>
              <a:t>с основой на шипящий звук, пишутся </a:t>
            </a:r>
            <a:r>
              <a:rPr lang="ru-RU" sz="5400" b="1" i="1" dirty="0" smtClean="0"/>
              <a:t>без </a:t>
            </a:r>
            <a:r>
              <a:rPr lang="ru-RU" sz="5800" b="1" i="1" dirty="0" err="1" smtClean="0"/>
              <a:t>ь</a:t>
            </a:r>
            <a:r>
              <a:rPr lang="ru-RU" sz="6000" dirty="0" smtClean="0"/>
              <a:t>;</a:t>
            </a:r>
          </a:p>
          <a:p>
            <a:endParaRPr lang="ru-RU" sz="5400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ru-RU" sz="4400" b="1" i="1" dirty="0">
                <a:solidFill>
                  <a:schemeClr val="bg1"/>
                </a:solidFill>
              </a:rPr>
              <a:t>Роль мягкого знака в словах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29000" y="1714500"/>
            <a:ext cx="2500313" cy="1000125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 dirty="0">
                <a:solidFill>
                  <a:schemeClr val="tx1"/>
                </a:solidFill>
              </a:rPr>
              <a:t>Ь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50" y="3500438"/>
            <a:ext cx="2857500" cy="107156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>
                <a:solidFill>
                  <a:schemeClr val="tx1"/>
                </a:solidFill>
              </a:rPr>
              <a:t>Разделительный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357563" y="5143500"/>
            <a:ext cx="2857500" cy="107156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i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2400" b="1" i="1" dirty="0">
                <a:solidFill>
                  <a:schemeClr val="tx1"/>
                </a:solidFill>
              </a:rPr>
              <a:t>Существительное женского рода </a:t>
            </a:r>
          </a:p>
          <a:p>
            <a:pPr algn="ctr">
              <a:defRPr/>
            </a:pPr>
            <a:endParaRPr lang="ru-RU" sz="4000" b="1" dirty="0">
              <a:solidFill>
                <a:schemeClr val="tx1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16200000" flipH="1">
            <a:off x="3733007" y="3696493"/>
            <a:ext cx="2000250" cy="365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8" idx="2"/>
          </p:cNvCxnSpPr>
          <p:nvPr/>
        </p:nvCxnSpPr>
        <p:spPr>
          <a:xfrm rot="16200000" flipH="1">
            <a:off x="5375275" y="2017713"/>
            <a:ext cx="714375" cy="210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8" idx="2"/>
          </p:cNvCxnSpPr>
          <p:nvPr/>
        </p:nvCxnSpPr>
        <p:spPr>
          <a:xfrm rot="5400000">
            <a:off x="3339306" y="2089944"/>
            <a:ext cx="714375" cy="19637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5429256" y="3571875"/>
            <a:ext cx="3257544" cy="1071571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85000" lnSpcReduction="20000"/>
          </a:bodyPr>
          <a:lstStyle/>
          <a:p>
            <a:pPr algn="ctr">
              <a:defRPr/>
            </a:pPr>
            <a:endParaRPr lang="ru-RU" sz="2400" b="1" i="1" dirty="0">
              <a:solidFill>
                <a:schemeClr val="tx1"/>
              </a:solidFill>
            </a:endParaRPr>
          </a:p>
          <a:p>
            <a:pPr algn="ctr">
              <a:buNone/>
              <a:defRPr/>
            </a:pPr>
            <a:r>
              <a:rPr lang="ru-RU" sz="2400" b="1" i="1" dirty="0">
                <a:solidFill>
                  <a:schemeClr val="tx1"/>
                </a:solidFill>
              </a:rPr>
              <a:t>Обозначает  мягкость согласного</a:t>
            </a:r>
          </a:p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Определить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, какую работу выполняет слово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idx="1"/>
          </p:nvPr>
        </p:nvSpPr>
        <p:spPr bwMode="auto">
          <a:xfrm>
            <a:off x="457200" y="1600201"/>
            <a:ext cx="8229600" cy="1042982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  <a:buNone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Если это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слово-название предмета с основой на шипящий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  <a:p>
            <a:pPr algn="ctr">
              <a:spcBef>
                <a:spcPct val="50000"/>
              </a:spcBef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звук–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определить род 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2387600" y="4716463"/>
            <a:ext cx="911225" cy="1474787"/>
            <a:chOff x="2387600" y="4716463"/>
            <a:chExt cx="911225" cy="1474787"/>
          </a:xfrm>
        </p:grpSpPr>
        <p:sp>
          <p:nvSpPr>
            <p:cNvPr id="9" name="Rectangle 19"/>
            <p:cNvSpPr>
              <a:spLocks noChangeArrowheads="1"/>
            </p:cNvSpPr>
            <p:nvPr/>
          </p:nvSpPr>
          <p:spPr bwMode="auto">
            <a:xfrm>
              <a:off x="2387600" y="5480050"/>
              <a:ext cx="911225" cy="71120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ru-RU" sz="3200" b="1">
                  <a:solidFill>
                    <a:srgbClr val="FF0000"/>
                  </a:solidFill>
                  <a:latin typeface="Times New Roman" pitchFamily="18" charset="0"/>
                </a:rPr>
                <a:t>Ь</a:t>
              </a:r>
            </a:p>
          </p:txBody>
        </p:sp>
        <p:cxnSp>
          <p:nvCxnSpPr>
            <p:cNvPr id="11" name="Прямая со стрелкой 10"/>
            <p:cNvCxnSpPr/>
            <p:nvPr/>
          </p:nvCxnSpPr>
          <p:spPr>
            <a:xfrm rot="5400000">
              <a:off x="2535238" y="5037138"/>
              <a:ext cx="642937" cy="158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" name="Группа 20"/>
          <p:cNvGrpSpPr/>
          <p:nvPr/>
        </p:nvGrpSpPr>
        <p:grpSpPr>
          <a:xfrm>
            <a:off x="5786438" y="4643438"/>
            <a:ext cx="911225" cy="1497012"/>
            <a:chOff x="5786438" y="4643438"/>
            <a:chExt cx="911225" cy="1497012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5786438" y="4643438"/>
              <a:ext cx="911225" cy="1497012"/>
              <a:chOff x="5786438" y="4643438"/>
              <a:chExt cx="911225" cy="1497012"/>
            </a:xfrm>
          </p:grpSpPr>
          <p:sp>
            <p:nvSpPr>
              <p:cNvPr id="10" name="Rectangle 19"/>
              <p:cNvSpPr>
                <a:spLocks noChangeArrowheads="1"/>
              </p:cNvSpPr>
              <p:nvPr/>
            </p:nvSpPr>
            <p:spPr bwMode="auto">
              <a:xfrm>
                <a:off x="5786438" y="5429250"/>
                <a:ext cx="911225" cy="711200"/>
              </a:xfrm>
              <a:prstGeom prst="rect">
                <a:avLst/>
              </a:prstGeom>
              <a:solidFill>
                <a:srgbClr val="00B05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spcBef>
                    <a:spcPct val="50000"/>
                  </a:spcBef>
                </a:pPr>
                <a:r>
                  <a:rPr lang="ru-RU" sz="3200" b="1">
                    <a:solidFill>
                      <a:srgbClr val="FF0000"/>
                    </a:solidFill>
                    <a:latin typeface="Times New Roman" pitchFamily="18" charset="0"/>
                  </a:rPr>
                  <a:t>Ь</a:t>
                </a:r>
              </a:p>
            </p:txBody>
          </p:sp>
          <p:cxnSp>
            <p:nvCxnSpPr>
              <p:cNvPr id="12" name="Прямая со стрелкой 11"/>
              <p:cNvCxnSpPr>
                <a:stCxn id="8" idx="2"/>
              </p:cNvCxnSpPr>
              <p:nvPr/>
            </p:nvCxnSpPr>
            <p:spPr>
              <a:xfrm rot="16200000" flipH="1">
                <a:off x="5926137" y="4997451"/>
                <a:ext cx="714375" cy="635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Прямая соединительная линия 12"/>
            <p:cNvCxnSpPr/>
            <p:nvPr/>
          </p:nvCxnSpPr>
          <p:spPr>
            <a:xfrm>
              <a:off x="5857875" y="5572125"/>
              <a:ext cx="714375" cy="50006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9" name="Группа 18"/>
          <p:cNvGrpSpPr/>
          <p:nvPr/>
        </p:nvGrpSpPr>
        <p:grpSpPr>
          <a:xfrm>
            <a:off x="4510088" y="2781300"/>
            <a:ext cx="3190875" cy="1862138"/>
            <a:chOff x="4510088" y="2781300"/>
            <a:chExt cx="3190875" cy="1862138"/>
          </a:xfrm>
        </p:grpSpPr>
        <p:sp>
          <p:nvSpPr>
            <p:cNvPr id="8" name="Rectangle 15"/>
            <p:cNvSpPr>
              <a:spLocks noChangeArrowheads="1"/>
            </p:cNvSpPr>
            <p:nvPr/>
          </p:nvSpPr>
          <p:spPr bwMode="auto">
            <a:xfrm>
              <a:off x="4857750" y="3500438"/>
              <a:ext cx="2843213" cy="114300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ru-RU" sz="2400" b="1">
                  <a:solidFill>
                    <a:schemeClr val="bg1"/>
                  </a:solidFill>
                  <a:latin typeface="Times New Roman" pitchFamily="18" charset="0"/>
                </a:rPr>
                <a:t>Мужской род</a:t>
              </a:r>
            </a:p>
          </p:txBody>
        </p:sp>
        <p:cxnSp>
          <p:nvCxnSpPr>
            <p:cNvPr id="14" name="Прямая со стрелкой 13"/>
            <p:cNvCxnSpPr/>
            <p:nvPr/>
          </p:nvCxnSpPr>
          <p:spPr>
            <a:xfrm rot="16200000" flipH="1">
              <a:off x="4967288" y="2324100"/>
              <a:ext cx="647700" cy="15621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1428750" y="2781300"/>
            <a:ext cx="3081338" cy="1862138"/>
            <a:chOff x="1428750" y="2781300"/>
            <a:chExt cx="3081338" cy="1862138"/>
          </a:xfrm>
        </p:grpSpPr>
        <p:sp>
          <p:nvSpPr>
            <p:cNvPr id="7" name="Rectangle 14"/>
            <p:cNvSpPr>
              <a:spLocks noChangeArrowheads="1"/>
            </p:cNvSpPr>
            <p:nvPr/>
          </p:nvSpPr>
          <p:spPr bwMode="auto">
            <a:xfrm>
              <a:off x="1428750" y="3500438"/>
              <a:ext cx="3000375" cy="114300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ru-RU" sz="2400" b="1" dirty="0">
                  <a:solidFill>
                    <a:schemeClr val="bg1"/>
                  </a:solidFill>
                  <a:latin typeface="Times New Roman" pitchFamily="18" charset="0"/>
                </a:rPr>
                <a:t>Женский род</a:t>
              </a:r>
            </a:p>
          </p:txBody>
        </p:sp>
        <p:cxnSp>
          <p:nvCxnSpPr>
            <p:cNvPr id="16" name="Прямая со стрелкой 15"/>
            <p:cNvCxnSpPr/>
            <p:nvPr/>
          </p:nvCxnSpPr>
          <p:spPr>
            <a:xfrm rot="5400000">
              <a:off x="3431382" y="2350293"/>
              <a:ext cx="647700" cy="150971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i2.smotra.ru/data/img/events_posters/event-29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8286808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 descr="Детские отрисовки солнышк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0180" y="428604"/>
            <a:ext cx="661653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 домашнего задания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428736"/>
            <a:ext cx="2428892" cy="4525963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М.Р.</a:t>
            </a:r>
          </a:p>
          <a:p>
            <a:pPr marL="62230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клён</a:t>
            </a:r>
          </a:p>
          <a:p>
            <a:pPr marL="62230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дуб</a:t>
            </a:r>
          </a:p>
          <a:p>
            <a:pPr marL="62230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гном</a:t>
            </a:r>
          </a:p>
          <a:p>
            <a:pPr marL="62230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мороз</a:t>
            </a:r>
          </a:p>
          <a:p>
            <a:pPr marL="622300"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571868" y="1428736"/>
            <a:ext cx="2428892" cy="4525963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Ж.Р.</a:t>
            </a:r>
          </a:p>
          <a:p>
            <a:pPr marL="719138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елка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719138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вода</a:t>
            </a:r>
          </a:p>
          <a:p>
            <a:pPr marL="719138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свечка</a:t>
            </a:r>
          </a:p>
          <a:p>
            <a:pPr marL="719138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печь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357950" y="1428736"/>
            <a:ext cx="2428892" cy="4525963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С.Р.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поле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крыльцо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платье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0720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0400" dirty="0" smtClean="0"/>
              <a:t>   крыльцо</a:t>
            </a:r>
            <a:r>
              <a:rPr lang="ru-RU" sz="8000" dirty="0" smtClean="0"/>
              <a:t> </a:t>
            </a:r>
            <a:r>
              <a:rPr lang="ru-RU" sz="4000" dirty="0" smtClean="0"/>
              <a:t>  </a:t>
            </a:r>
          </a:p>
          <a:p>
            <a:pPr>
              <a:buNone/>
            </a:pPr>
            <a:r>
              <a:rPr lang="ru-RU" sz="4000" dirty="0" smtClean="0"/>
              <a:t>            </a:t>
            </a:r>
            <a:r>
              <a:rPr lang="ru-RU" sz="4400" dirty="0" smtClean="0"/>
              <a:t>                   </a:t>
            </a:r>
            <a:r>
              <a:rPr lang="ru-RU" sz="11500" dirty="0" smtClean="0"/>
              <a:t>платье</a:t>
            </a:r>
            <a:endParaRPr lang="ru-RU" sz="115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571868" y="2071678"/>
            <a:ext cx="1357322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Группа 15"/>
          <p:cNvGrpSpPr/>
          <p:nvPr/>
        </p:nvGrpSpPr>
        <p:grpSpPr>
          <a:xfrm>
            <a:off x="6572264" y="4214818"/>
            <a:ext cx="1857388" cy="144464"/>
            <a:chOff x="6572264" y="4214818"/>
            <a:chExt cx="1857388" cy="144464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7215206" y="4214818"/>
              <a:ext cx="500066" cy="1588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Группа 14"/>
            <p:cNvGrpSpPr/>
            <p:nvPr/>
          </p:nvGrpSpPr>
          <p:grpSpPr>
            <a:xfrm>
              <a:off x="7929586" y="4214818"/>
              <a:ext cx="500066" cy="144464"/>
              <a:chOff x="7929586" y="4214818"/>
              <a:chExt cx="500066" cy="144464"/>
            </a:xfrm>
          </p:grpSpPr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7929586" y="4214818"/>
                <a:ext cx="500066" cy="1588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7929586" y="4357694"/>
                <a:ext cx="500066" cy="1588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Группа 13"/>
            <p:cNvGrpSpPr/>
            <p:nvPr/>
          </p:nvGrpSpPr>
          <p:grpSpPr>
            <a:xfrm>
              <a:off x="6572264" y="4214818"/>
              <a:ext cx="500066" cy="144464"/>
              <a:chOff x="6572264" y="4214818"/>
              <a:chExt cx="500066" cy="144464"/>
            </a:xfrm>
          </p:grpSpPr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6572264" y="4214818"/>
                <a:ext cx="500066" cy="1588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6572264" y="4357694"/>
                <a:ext cx="500066" cy="1588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285729"/>
            <a:ext cx="8143932" cy="114302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ru-RU" sz="4400" b="1" i="1" dirty="0">
                <a:solidFill>
                  <a:schemeClr val="bg1"/>
                </a:solidFill>
              </a:rPr>
              <a:t>Роль мягкого знака в словах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786050" y="1571612"/>
            <a:ext cx="3643338" cy="118585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r>
              <a:rPr lang="ru-RU" sz="5400" b="1" dirty="0">
                <a:solidFill>
                  <a:schemeClr val="accent3">
                    <a:lumMod val="50000"/>
                  </a:schemeClr>
                </a:solidFill>
              </a:rPr>
              <a:t>Ь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28662" y="3857628"/>
            <a:ext cx="3643341" cy="107156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</a:rPr>
              <a:t>Разделительный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57724" y="3857628"/>
            <a:ext cx="3643341" cy="107156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</a:rPr>
              <a:t>Обозначает  мягкость согласного</a:t>
            </a:r>
          </a:p>
          <a:p>
            <a:pPr algn="ctr">
              <a:defRPr/>
            </a:pP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>
            <a:off x="3232943" y="2339182"/>
            <a:ext cx="1071563" cy="18224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5196681" y="2196307"/>
            <a:ext cx="1000125" cy="20367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642918"/>
            <a:ext cx="7500990" cy="3340105"/>
          </a:xfrm>
        </p:spPr>
        <p:txBody>
          <a:bodyPr>
            <a:normAutofit fontScale="70000" lnSpcReduction="20000"/>
          </a:bodyPr>
          <a:lstStyle/>
          <a:p>
            <a:pPr marL="0"/>
            <a:endParaRPr lang="ru-RU" dirty="0" smtClean="0"/>
          </a:p>
          <a:p>
            <a:pPr marL="0"/>
            <a:endParaRPr lang="ru-RU" dirty="0" smtClean="0"/>
          </a:p>
          <a:p>
            <a:pPr marL="0">
              <a:buNone/>
            </a:pPr>
            <a:r>
              <a:rPr lang="ru-RU" sz="16600" dirty="0" smtClean="0"/>
              <a:t>   </a:t>
            </a:r>
            <a:r>
              <a:rPr lang="ru-RU" sz="23900" dirty="0" smtClean="0"/>
              <a:t>печь</a:t>
            </a:r>
            <a:endParaRPr lang="ru-RU" sz="16600" dirty="0" smtClean="0"/>
          </a:p>
          <a:p>
            <a:pPr marL="0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42875"/>
            <a:ext cx="8229600" cy="121442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ru-RU" sz="4400" b="1" i="1" dirty="0">
                <a:solidFill>
                  <a:schemeClr val="bg1"/>
                </a:solidFill>
              </a:rPr>
              <a:t>Роль мягкого знака в словах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28662" y="3857628"/>
            <a:ext cx="3643341" cy="107156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</a:rPr>
              <a:t>Разделительный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57724" y="3857628"/>
            <a:ext cx="3643341" cy="107156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</a:rPr>
              <a:t>Обозначает  мягкость согласного</a:t>
            </a:r>
          </a:p>
          <a:p>
            <a:pPr algn="ctr">
              <a:defRPr/>
            </a:pP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>
            <a:off x="3232943" y="2339182"/>
            <a:ext cx="1071563" cy="18224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5196681" y="2196307"/>
            <a:ext cx="1000125" cy="20367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одержимое 4"/>
          <p:cNvSpPr txBox="1">
            <a:spLocks/>
          </p:cNvSpPr>
          <p:nvPr/>
        </p:nvSpPr>
        <p:spPr>
          <a:xfrm>
            <a:off x="2786050" y="1571612"/>
            <a:ext cx="3643338" cy="118585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Ь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3357563" y="2714620"/>
            <a:ext cx="2857500" cy="3500443"/>
            <a:chOff x="3357563" y="2714620"/>
            <a:chExt cx="2857500" cy="3500443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3357563" y="5143500"/>
              <a:ext cx="2857500" cy="1071563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6000" b="1" dirty="0">
                  <a:solidFill>
                    <a:schemeClr val="accent3">
                      <a:lumMod val="50000"/>
                    </a:schemeClr>
                  </a:solidFill>
                </a:rPr>
                <a:t>?</a:t>
              </a:r>
            </a:p>
          </p:txBody>
        </p:sp>
        <p:cxnSp>
          <p:nvCxnSpPr>
            <p:cNvPr id="12" name="Прямая со стрелкой 11"/>
            <p:cNvCxnSpPr/>
            <p:nvPr/>
          </p:nvCxnSpPr>
          <p:spPr>
            <a:xfrm rot="16200000" flipH="1">
              <a:off x="3733007" y="3696489"/>
              <a:ext cx="2000250" cy="3651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4000" b="1" dirty="0" smtClean="0"/>
              <a:t>Тема:</a:t>
            </a:r>
            <a:r>
              <a:rPr lang="ru-RU" sz="4800" dirty="0" smtClean="0"/>
              <a:t> </a:t>
            </a:r>
          </a:p>
          <a:p>
            <a:pPr algn="ctr">
              <a:buNone/>
            </a:pPr>
            <a:r>
              <a:rPr lang="ru-RU" sz="4800" b="1" i="1" dirty="0" smtClean="0">
                <a:solidFill>
                  <a:srgbClr val="339966"/>
                </a:solidFill>
              </a:rPr>
              <a:t>Написание слов-названий предметов  мужского и женского рода с основой на шипящий звук.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6000" dirty="0" smtClean="0"/>
              <a:t>Игра «Добавь словечко»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3143248"/>
            <a:ext cx="1543032" cy="90010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dirty="0" smtClean="0"/>
              <a:t>речь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357422" y="1357298"/>
            <a:ext cx="1500198" cy="10001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нож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928794" y="4929198"/>
            <a:ext cx="1785950" cy="1143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дочь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857752" y="1714488"/>
            <a:ext cx="1500198" cy="10001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мяч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429256" y="3000372"/>
            <a:ext cx="1785950" cy="10255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ложь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429124" y="4786322"/>
            <a:ext cx="2286016" cy="1000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трубач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5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15074" y="4429132"/>
            <a:ext cx="2345247" cy="2214578"/>
          </a:xfrm>
          <a:prstGeom prst="rect">
            <a:avLst/>
          </a:prstGeom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74638"/>
            <a:ext cx="8785225" cy="1797039"/>
          </a:xfrm>
        </p:spPr>
        <p:txBody>
          <a:bodyPr>
            <a:normAutofit fontScale="90000"/>
          </a:bodyPr>
          <a:lstStyle/>
          <a:p>
            <a:r>
              <a:rPr lang="ru-RU" sz="3400" b="1" dirty="0"/>
              <a:t>Тема:</a:t>
            </a:r>
            <a:r>
              <a:rPr lang="ru-RU" dirty="0"/>
              <a:t> </a:t>
            </a:r>
            <a:r>
              <a:rPr lang="ru-RU" b="1" dirty="0" smtClean="0">
                <a:solidFill>
                  <a:srgbClr val="339966"/>
                </a:solidFill>
              </a:rPr>
              <a:t>Написание слов-названий предметов  мужского и женского рода с основой на шипящий звук.</a:t>
            </a:r>
            <a:endParaRPr lang="ru-RU" b="1" dirty="0">
              <a:solidFill>
                <a:srgbClr val="339966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566738" y="1857364"/>
            <a:ext cx="8001000" cy="307183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Цель: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 </a:t>
            </a:r>
            <a:r>
              <a:rPr lang="ru-RU" sz="3200" dirty="0" smtClean="0"/>
              <a:t>узнать, когда на конце слов-названий предметов после шипящих пишется мягкий знак, а когда не пишется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ru-RU" sz="3200" dirty="0" smtClean="0"/>
              <a:t>-сделать вывод о новой работе мягкого знака.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99663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99663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198</Words>
  <Application>Microsoft Office PowerPoint</Application>
  <PresentationFormat>Экран (4:3)</PresentationFormat>
  <Paragraphs>72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Проверка домашнего задания</vt:lpstr>
      <vt:lpstr>Слайд 3</vt:lpstr>
      <vt:lpstr>Слайд 4</vt:lpstr>
      <vt:lpstr>Слайд 5</vt:lpstr>
      <vt:lpstr>Слайд 6</vt:lpstr>
      <vt:lpstr>Слайд 7</vt:lpstr>
      <vt:lpstr>Игра «Добавь словечко»</vt:lpstr>
      <vt:lpstr>Тема: Написание слов-названий предметов  мужского и женского рода с основой на шипящий звук.</vt:lpstr>
      <vt:lpstr>Слайд 10</vt:lpstr>
      <vt:lpstr>Слайд 11</vt:lpstr>
      <vt:lpstr>Слайд 12</vt:lpstr>
      <vt:lpstr>Роль мягкого знака в словах</vt:lpstr>
      <vt:lpstr>Определить , какую работу выполняет слово</vt:lpstr>
      <vt:lpstr>Слайд 15</vt:lpstr>
      <vt:lpstr>Слайд 16</vt:lpstr>
    </vt:vector>
  </TitlesOfParts>
  <Company>всш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42</cp:revision>
  <dcterms:created xsi:type="dcterms:W3CDTF">2012-12-11T08:27:12Z</dcterms:created>
  <dcterms:modified xsi:type="dcterms:W3CDTF">2012-12-13T05:42:16Z</dcterms:modified>
</cp:coreProperties>
</file>