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60" r:id="rId2"/>
    <p:sldId id="284" r:id="rId3"/>
    <p:sldId id="261" r:id="rId4"/>
    <p:sldId id="264" r:id="rId5"/>
    <p:sldId id="265" r:id="rId6"/>
    <p:sldId id="283" r:id="rId7"/>
    <p:sldId id="268" r:id="rId8"/>
    <p:sldId id="269" r:id="rId9"/>
    <p:sldId id="270" r:id="rId10"/>
    <p:sldId id="273" r:id="rId11"/>
    <p:sldId id="274" r:id="rId12"/>
    <p:sldId id="276" r:id="rId13"/>
    <p:sldId id="279" r:id="rId14"/>
    <p:sldId id="28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A65FA-5008-4CB2-991A-8AFC519D7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E888CFB-0B99-41D4-A2AF-51200A298912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A03663C-0354-4A83-BC59-5B1C4D0E5E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\Рабочий стол\sun0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642942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post-53826-122448237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50"/>
            <a:ext cx="17526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post-56918-125050575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25" y="3500438"/>
            <a:ext cx="22399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Детские отрисовки солнышк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28604"/>
            <a:ext cx="661653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00100" y="214290"/>
            <a:ext cx="7429552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3"/>
                </a:solidFill>
              </a:rPr>
              <a:t>Урок русского языка</a:t>
            </a:r>
            <a:endParaRPr lang="ru-RU" sz="60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у существительного корень ……..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а суффикс …….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то на границе корня и суффикса пишется две буквы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у слова корень …….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а суффикс …….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то на границе корня и суффикса пишется две буквы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428604"/>
            <a:ext cx="7643866" cy="90963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правильно писать слова с удвоенной буквой согласного на границе суффикса и корня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1785926"/>
            <a:ext cx="7498080" cy="48006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/>
              <a:t>Прочитаю слово.</a:t>
            </a:r>
          </a:p>
          <a:p>
            <a:pPr eaLnBrk="1" hangingPunct="1">
              <a:defRPr/>
            </a:pPr>
            <a:r>
              <a:rPr lang="ru-RU" sz="2800" b="1" dirty="0" smtClean="0"/>
              <a:t>Найду корень.</a:t>
            </a:r>
          </a:p>
          <a:p>
            <a:pPr eaLnBrk="1" hangingPunct="1">
              <a:defRPr/>
            </a:pPr>
            <a:r>
              <a:rPr lang="ru-RU" sz="2800" b="1" dirty="0" smtClean="0"/>
              <a:t>Найду суффикс.</a:t>
            </a:r>
          </a:p>
          <a:p>
            <a:pPr eaLnBrk="1" hangingPunct="1">
              <a:defRPr/>
            </a:pPr>
            <a:r>
              <a:rPr lang="ru-RU" sz="2800" b="1" dirty="0" smtClean="0"/>
              <a:t>Сравню буквы на границе корня и суффикса.</a:t>
            </a:r>
          </a:p>
          <a:p>
            <a:pPr eaLnBrk="1" hangingPunct="1">
              <a:defRPr/>
            </a:pPr>
            <a:r>
              <a:rPr lang="ru-RU" sz="2800" b="1" dirty="0" smtClean="0"/>
              <a:t>Сделаю  вывод.</a:t>
            </a:r>
          </a:p>
          <a:p>
            <a:pPr eaLnBrk="1" hangingPunct="1">
              <a:defRPr/>
            </a:pPr>
            <a:r>
              <a:rPr lang="ru-RU" sz="2800" b="1" dirty="0" smtClean="0"/>
              <a:t>Запишу  слово.</a:t>
            </a:r>
          </a:p>
          <a:p>
            <a:pPr eaLnBrk="1" hangingPunct="1">
              <a:defRPr/>
            </a:pPr>
            <a:r>
              <a:rPr lang="ru-RU" sz="2800" b="1" dirty="0" smtClean="0"/>
              <a:t>Подчеркну  орфограмму.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500042"/>
            <a:ext cx="749808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Буква удвоенного согласного пишется: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2071678"/>
            <a:ext cx="7498080" cy="3624274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у слова ……      ……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а ……      ……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то на границе …… и …… пишется две буквы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endParaRPr lang="ru-RU" i="1" dirty="0" smtClean="0">
              <a:solidFill>
                <a:srgbClr val="99FF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642910" y="207167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sz="5400" dirty="0" smtClean="0">
                <a:solidFill>
                  <a:srgbClr val="FF9900"/>
                </a:solidFill>
              </a:rPr>
              <a:t>Спасибо за урок!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57222" y="1214422"/>
            <a:ext cx="9215502" cy="4800600"/>
          </a:xfrm>
        </p:spPr>
        <p:txBody>
          <a:bodyPr>
            <a:normAutofit/>
          </a:bodyPr>
          <a:lstStyle/>
          <a:p>
            <a:pPr lvl="8" algn="ctr">
              <a:buNone/>
            </a:pPr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  ИНТЕРЕСНО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42" name="Group 18"/>
          <p:cNvGraphicFramePr>
            <a:graphicFrameLocks noGrp="1"/>
          </p:cNvGraphicFramePr>
          <p:nvPr>
            <p:ph sz="half" idx="1"/>
          </p:nvPr>
        </p:nvGraphicFramePr>
        <p:xfrm>
          <a:off x="250825" y="260350"/>
          <a:ext cx="4681538" cy="5981319"/>
        </p:xfrm>
        <a:graphic>
          <a:graphicData uri="http://schemas.openxmlformats.org/drawingml/2006/table">
            <a:tbl>
              <a:tblPr/>
              <a:tblGrid>
                <a:gridCol w="4681538"/>
              </a:tblGrid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Изменяемая часть слова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Часть слова без окончания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Общая часть родственных слов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6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Часть слова перед корнем служит для образования новых слов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6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Часть слова после корня служит для образования новых слов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626" name="Group 2"/>
          <p:cNvGraphicFramePr>
            <a:graphicFrameLocks noGrp="1"/>
          </p:cNvGraphicFramePr>
          <p:nvPr>
            <p:ph sz="half" idx="2"/>
          </p:nvPr>
        </p:nvGraphicFramePr>
        <p:xfrm>
          <a:off x="6516688" y="260350"/>
          <a:ext cx="2376487" cy="5976939"/>
        </p:xfrm>
        <a:graphic>
          <a:graphicData uri="http://schemas.openxmlformats.org/drawingml/2006/table">
            <a:tbl>
              <a:tblPr/>
              <a:tblGrid>
                <a:gridCol w="2376487"/>
              </a:tblGrid>
              <a:tr h="996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корень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окончание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суффикс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основа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приставка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орфограмма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6" name="Line 32"/>
          <p:cNvSpPr>
            <a:spLocks noChangeShapeType="1"/>
          </p:cNvSpPr>
          <p:nvPr/>
        </p:nvSpPr>
        <p:spPr bwMode="auto">
          <a:xfrm>
            <a:off x="4643438" y="620713"/>
            <a:ext cx="2089150" cy="93662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6657" name="Line 33"/>
          <p:cNvSpPr>
            <a:spLocks noChangeShapeType="1"/>
          </p:cNvSpPr>
          <p:nvPr/>
        </p:nvSpPr>
        <p:spPr bwMode="auto">
          <a:xfrm>
            <a:off x="4572000" y="1700213"/>
            <a:ext cx="2376488" cy="18002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6658" name="Line 34"/>
          <p:cNvSpPr>
            <a:spLocks noChangeShapeType="1"/>
          </p:cNvSpPr>
          <p:nvPr/>
        </p:nvSpPr>
        <p:spPr bwMode="auto">
          <a:xfrm flipV="1">
            <a:off x="4572000" y="620713"/>
            <a:ext cx="2447925" cy="2016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>
            <a:off x="3492500" y="4149725"/>
            <a:ext cx="3240088" cy="358775"/>
          </a:xfrm>
          <a:prstGeom prst="line">
            <a:avLst/>
          </a:prstGeom>
          <a:noFill/>
          <a:ln w="57150">
            <a:solidFill>
              <a:srgbClr val="99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6660" name="Line 36"/>
          <p:cNvSpPr>
            <a:spLocks noChangeShapeType="1"/>
          </p:cNvSpPr>
          <p:nvPr/>
        </p:nvSpPr>
        <p:spPr bwMode="auto">
          <a:xfrm flipV="1">
            <a:off x="4427538" y="2636838"/>
            <a:ext cx="2449512" cy="2808287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6" grpId="0" animBg="1"/>
      <p:bldP spid="26657" grpId="0" animBg="1"/>
      <p:bldP spid="26658" grpId="0" animBg="1"/>
      <p:bldP spid="26659" grpId="0" animBg="1"/>
      <p:bldP spid="266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285728"/>
            <a:ext cx="8229600" cy="6365897"/>
          </a:xfrm>
        </p:spPr>
        <p:txBody>
          <a:bodyPr>
            <a:normAutofit/>
          </a:bodyPr>
          <a:lstStyle/>
          <a:p>
            <a:pPr lvl="4" eaLnBrk="1" hangingPunct="1">
              <a:buFont typeface="Wingdings" pitchFamily="2" charset="2"/>
              <a:buNone/>
              <a:defRPr/>
            </a:pPr>
            <a:r>
              <a:rPr lang="ru-RU" sz="8000" b="1" dirty="0" smtClean="0"/>
              <a:t>чайный</a:t>
            </a:r>
          </a:p>
          <a:p>
            <a:pPr lvl="4" eaLnBrk="1" hangingPunct="1">
              <a:buFont typeface="Wingdings" pitchFamily="2" charset="2"/>
              <a:buNone/>
              <a:defRPr/>
            </a:pPr>
            <a:r>
              <a:rPr lang="ru-RU" sz="8000" b="1" dirty="0" smtClean="0"/>
              <a:t>лунный</a:t>
            </a:r>
          </a:p>
          <a:p>
            <a:pPr lvl="4" eaLnBrk="1" hangingPunct="1">
              <a:buFont typeface="Wingdings" pitchFamily="2" charset="2"/>
              <a:buNone/>
              <a:defRPr/>
            </a:pPr>
            <a:r>
              <a:rPr lang="ru-RU" sz="8000" b="1" dirty="0" smtClean="0"/>
              <a:t>шумный</a:t>
            </a:r>
          </a:p>
          <a:p>
            <a:pPr lvl="4" eaLnBrk="1" hangingPunct="1">
              <a:buFont typeface="Wingdings" pitchFamily="2" charset="2"/>
              <a:buNone/>
              <a:defRPr/>
            </a:pPr>
            <a:r>
              <a:rPr lang="ru-RU" sz="8000" b="1" dirty="0" smtClean="0"/>
              <a:t>ценный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dirty="0" smtClean="0"/>
              <a:t>чайный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dirty="0" smtClean="0"/>
              <a:t>шумный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dirty="0" smtClean="0"/>
              <a:t>лунный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dirty="0" smtClean="0"/>
              <a:t>ценный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5643570" y="2285992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429256" y="2214554"/>
            <a:ext cx="64294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429256" y="3071810"/>
            <a:ext cx="642942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  <a:ln>
            <a:solidFill>
              <a:srgbClr val="C00000"/>
            </a:solidFill>
          </a:ln>
        </p:spPr>
        <p:txBody>
          <a:bodyPr/>
          <a:lstStyle/>
          <a:p>
            <a:pPr>
              <a:buNone/>
            </a:pPr>
            <a:r>
              <a:rPr lang="ru-RU" sz="6000" dirty="0" smtClean="0"/>
              <a:t>окончание       </a:t>
            </a:r>
          </a:p>
          <a:p>
            <a:pPr>
              <a:buNone/>
            </a:pPr>
            <a:r>
              <a:rPr lang="ru-RU" sz="6000" dirty="0" smtClean="0"/>
              <a:t>основа                 </a:t>
            </a:r>
          </a:p>
          <a:p>
            <a:pPr>
              <a:buNone/>
            </a:pPr>
            <a:r>
              <a:rPr lang="ru-RU" sz="5400" dirty="0" smtClean="0"/>
              <a:t>корень            </a:t>
            </a:r>
          </a:p>
          <a:p>
            <a:pPr>
              <a:buNone/>
            </a:pPr>
            <a:r>
              <a:rPr lang="ru-RU" sz="5400" dirty="0" smtClean="0"/>
              <a:t>приставка      </a:t>
            </a:r>
          </a:p>
          <a:p>
            <a:pPr>
              <a:buNone/>
            </a:pPr>
            <a:r>
              <a:rPr lang="ru-RU" sz="6000" dirty="0" smtClean="0"/>
              <a:t>суффикс      </a:t>
            </a:r>
            <a:endParaRPr lang="ru-RU" sz="6000" dirty="0"/>
          </a:p>
        </p:txBody>
      </p:sp>
      <p:sp>
        <p:nvSpPr>
          <p:cNvPr id="39" name="Rectangle 15"/>
          <p:cNvSpPr>
            <a:spLocks noChangeArrowheads="1"/>
          </p:cNvSpPr>
          <p:nvPr/>
        </p:nvSpPr>
        <p:spPr bwMode="auto">
          <a:xfrm>
            <a:off x="4857752" y="838200"/>
            <a:ext cx="642942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latin typeface="Arial" charset="0"/>
            </a:endParaRPr>
          </a:p>
        </p:txBody>
      </p:sp>
      <p:grpSp>
        <p:nvGrpSpPr>
          <p:cNvPr id="44" name="Group 7"/>
          <p:cNvGrpSpPr>
            <a:grpSpLocks/>
          </p:cNvGrpSpPr>
          <p:nvPr/>
        </p:nvGrpSpPr>
        <p:grpSpPr bwMode="auto">
          <a:xfrm>
            <a:off x="5286381" y="4786322"/>
            <a:ext cx="798508" cy="714380"/>
            <a:chOff x="4967" y="1933"/>
            <a:chExt cx="408" cy="454"/>
          </a:xfrm>
        </p:grpSpPr>
        <p:sp>
          <p:nvSpPr>
            <p:cNvPr id="45" name="Line 8"/>
            <p:cNvSpPr>
              <a:spLocks noChangeShapeType="1"/>
            </p:cNvSpPr>
            <p:nvPr/>
          </p:nvSpPr>
          <p:spPr bwMode="auto">
            <a:xfrm flipV="1">
              <a:off x="4967" y="1933"/>
              <a:ext cx="317" cy="45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5284" y="1933"/>
              <a:ext cx="91" cy="45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" name="Arc 11"/>
          <p:cNvSpPr>
            <a:spLocks/>
          </p:cNvSpPr>
          <p:nvPr/>
        </p:nvSpPr>
        <p:spPr bwMode="auto">
          <a:xfrm rot="10823662" flipV="1">
            <a:off x="4857748" y="2931892"/>
            <a:ext cx="1143473" cy="427634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2 w 43200"/>
              <a:gd name="T1" fmla="*/ 23476 h 24773"/>
              <a:gd name="T2" fmla="*/ 42966 w 43200"/>
              <a:gd name="T3" fmla="*/ 24773 h 24773"/>
              <a:gd name="T4" fmla="*/ 21600 w 43200"/>
              <a:gd name="T5" fmla="*/ 21600 h 24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4773" fill="none" extrusionOk="0">
                <a:moveTo>
                  <a:pt x="81" y="23476"/>
                </a:moveTo>
                <a:cubicBezTo>
                  <a:pt x="27" y="22852"/>
                  <a:pt x="0" y="2222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661"/>
                  <a:pt x="43121" y="23722"/>
                  <a:pt x="42965" y="24772"/>
                </a:cubicBezTo>
              </a:path>
              <a:path w="43200" h="24773" stroke="0" extrusionOk="0">
                <a:moveTo>
                  <a:pt x="81" y="23476"/>
                </a:moveTo>
                <a:cubicBezTo>
                  <a:pt x="27" y="22852"/>
                  <a:pt x="0" y="2222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661"/>
                  <a:pt x="43121" y="23722"/>
                  <a:pt x="42965" y="24772"/>
                </a:cubicBezTo>
                <a:lnTo>
                  <a:pt x="21600" y="21600"/>
                </a:lnTo>
                <a:close/>
              </a:path>
            </a:pathLst>
          </a:cu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i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785520" y="2001034"/>
            <a:ext cx="1430348" cy="286546"/>
            <a:chOff x="4785520" y="2001034"/>
            <a:chExt cx="1430348" cy="286546"/>
          </a:xfrm>
        </p:grpSpPr>
        <p:cxnSp>
          <p:nvCxnSpPr>
            <p:cNvPr id="83" name="Прямая соединительная линия 82"/>
            <p:cNvCxnSpPr/>
            <p:nvPr/>
          </p:nvCxnSpPr>
          <p:spPr>
            <a:xfrm>
              <a:off x="4786314" y="2285992"/>
              <a:ext cx="1428760" cy="158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rot="5400000" flipH="1" flipV="1">
              <a:off x="4643438" y="2143116"/>
              <a:ext cx="285752" cy="158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rot="5400000" flipH="1" flipV="1">
              <a:off x="6072198" y="2143116"/>
              <a:ext cx="285752" cy="158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4786314" y="3929066"/>
            <a:ext cx="1429554" cy="429422"/>
            <a:chOff x="4786314" y="3929066"/>
            <a:chExt cx="1429554" cy="429422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4786314" y="3929066"/>
              <a:ext cx="1428760" cy="15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/>
          </p:nvCxnSpPr>
          <p:spPr>
            <a:xfrm rot="5400000">
              <a:off x="6000760" y="4143380"/>
              <a:ext cx="428628" cy="15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1000108"/>
            <a:ext cx="7498080" cy="4143404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Написание     удвоенной 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буквы   согласного   на   границе   корня   и   суффикса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1285852" y="1000108"/>
            <a:ext cx="7498080" cy="480060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у прилагательного корень оканчивается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а суффикс начинается на букву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то на границе корня и суффикса пишется две буквы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растение рябинни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2" y="836612"/>
            <a:ext cx="2816217" cy="2449511"/>
          </a:xfrm>
          <a:noFill/>
        </p:spPr>
      </p:pic>
      <p:pic>
        <p:nvPicPr>
          <p:cNvPr id="35843" name="Picture 3" descr="малинни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29256" y="928670"/>
            <a:ext cx="2998790" cy="2500330"/>
          </a:xfr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5" name="Picture 5" descr="осииник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00364" y="3789362"/>
            <a:ext cx="3357587" cy="2782909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476</TotalTime>
  <Words>211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Написание     удвоенной  буквы   согласного   на   границе   корня   и   суффикса</vt:lpstr>
      <vt:lpstr>Слайд 8</vt:lpstr>
      <vt:lpstr>Слайд 9</vt:lpstr>
      <vt:lpstr>Слайд 10</vt:lpstr>
      <vt:lpstr>Слайд 11</vt:lpstr>
      <vt:lpstr>Как правильно писать слова с удвоенной буквой согласного на границе суффикса и корня</vt:lpstr>
      <vt:lpstr>Буква удвоенного согласного пишется:</vt:lpstr>
      <vt:lpstr>Спасибо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Тамара</cp:lastModifiedBy>
  <cp:revision>44</cp:revision>
  <dcterms:created xsi:type="dcterms:W3CDTF">2013-11-27T17:17:07Z</dcterms:created>
  <dcterms:modified xsi:type="dcterms:W3CDTF">2013-12-02T07:57:59Z</dcterms:modified>
</cp:coreProperties>
</file>