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legacyDiagramTex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261" r:id="rId3"/>
    <p:sldId id="266" r:id="rId4"/>
    <p:sldId id="290" r:id="rId5"/>
    <p:sldId id="300" r:id="rId6"/>
    <p:sldId id="305" r:id="rId7"/>
    <p:sldId id="298" r:id="rId8"/>
    <p:sldId id="299" r:id="rId9"/>
    <p:sldId id="293" r:id="rId10"/>
    <p:sldId id="303" r:id="rId11"/>
    <p:sldId id="304" r:id="rId12"/>
    <p:sldId id="306" r:id="rId13"/>
    <p:sldId id="307" r:id="rId14"/>
    <p:sldId id="271" r:id="rId15"/>
    <p:sldId id="280" r:id="rId16"/>
    <p:sldId id="281" r:id="rId17"/>
    <p:sldId id="289" r:id="rId18"/>
    <p:sldId id="297" r:id="rId19"/>
    <p:sldId id="28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BB7"/>
    <a:srgbClr val="FFCC66"/>
    <a:srgbClr val="CC6600"/>
    <a:srgbClr val="99FFCC"/>
    <a:srgbClr val="FF99FF"/>
    <a:srgbClr val="0099CC"/>
    <a:srgbClr val="FF66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908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06/relationships/legacyDocTextInfo" Target="legacyDocTextInfo.bin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7.bin"/><Relationship Id="rId2" Type="http://schemas.microsoft.com/office/2006/relationships/legacyDiagramText" Target="legacyDiagramText6.bin"/><Relationship Id="rId1" Type="http://schemas.microsoft.com/office/2006/relationships/legacyDiagramText" Target="legacyDiagramText5.bin"/><Relationship Id="rId5" Type="http://schemas.microsoft.com/office/2006/relationships/legacyDiagramText" Target="legacyDiagramText9.bin"/><Relationship Id="rId4" Type="http://schemas.microsoft.com/office/2006/relationships/legacyDiagramText" Target="legacyDiagramText8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5A51EFD5-D902-4363-AF25-5235E3BDB20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80C75-1157-46E1-A641-4B73AA5E08B0}" type="slidenum">
              <a:rPr lang="ru-RU"/>
              <a:pPr/>
              <a:t>1</a:t>
            </a:fld>
            <a:endParaRPr lang="ru-RU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19E5C3-9587-478E-BAA4-327FC6131E16}" type="slidenum">
              <a:rPr lang="ru-RU"/>
              <a:pPr/>
              <a:t>15</a:t>
            </a:fld>
            <a:endParaRPr lang="ru-RU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9C83E7-2502-45CA-A868-5228625238B8}" type="slidenum">
              <a:rPr lang="ru-RU"/>
              <a:pPr/>
              <a:t>16</a:t>
            </a:fld>
            <a:endParaRPr lang="ru-RU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4E4119-7144-4E10-A3FA-779B3F956D1C}" type="slidenum">
              <a:rPr lang="ru-RU"/>
              <a:pPr/>
              <a:t>17</a:t>
            </a:fld>
            <a:endParaRPr lang="ru-RU"/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72AD33-1B12-4E3D-B355-9A60B8AAC9D7}" type="slidenum">
              <a:rPr lang="ru-RU"/>
              <a:pPr/>
              <a:t>18</a:t>
            </a:fld>
            <a:endParaRPr lang="ru-RU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6470B-4835-4F26-ABE9-0F6F962606E9}" type="slidenum">
              <a:rPr lang="ru-RU"/>
              <a:pPr/>
              <a:t>19</a:t>
            </a:fld>
            <a:endParaRPr lang="ru-RU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83D2EA-F3B2-453E-8822-511954E33C2E}" type="slidenum">
              <a:rPr lang="ru-RU"/>
              <a:pPr/>
              <a:t>2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CE5572-81E7-4654-AEB4-9830F4BA4F97}" type="slidenum">
              <a:rPr lang="ru-RU"/>
              <a:pPr/>
              <a:t>3</a:t>
            </a:fld>
            <a:endParaRPr lang="ru-RU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755091-60C6-47F6-B628-EC787067DC66}" type="slidenum">
              <a:rPr lang="ru-RU"/>
              <a:pPr/>
              <a:t>4</a:t>
            </a:fld>
            <a:endParaRPr lang="ru-RU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1E40FB-23C7-4C22-81F4-6BE674E2D5DF}" type="slidenum">
              <a:rPr lang="ru-RU"/>
              <a:pPr/>
              <a:t>5</a:t>
            </a:fld>
            <a:endParaRPr lang="ru-RU"/>
          </a:p>
        </p:txBody>
      </p:sp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2A7D60-02FD-4551-9EDC-EC6489C3FE3B}" type="slidenum">
              <a:rPr lang="ru-RU"/>
              <a:pPr/>
              <a:t>7</a:t>
            </a:fld>
            <a:endParaRPr lang="ru-RU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DD1B0D-282E-44DC-90A3-C1B3D686B35D}" type="slidenum">
              <a:rPr lang="ru-RU"/>
              <a:pPr/>
              <a:t>8</a:t>
            </a:fld>
            <a:endParaRPr lang="ru-RU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248068-7947-4E12-9E59-81CE42FF8DBC}" type="slidenum">
              <a:rPr lang="ru-RU"/>
              <a:pPr/>
              <a:t>9</a:t>
            </a:fld>
            <a:endParaRPr lang="ru-RU"/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E1E8E4-6888-4C9E-9D27-21B27F2B5A86}" type="slidenum">
              <a:rPr lang="ru-RU"/>
              <a:pPr/>
              <a:t>14</a:t>
            </a:fld>
            <a:endParaRPr lang="ru-RU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985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986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98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98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7548FDA-85D7-43F9-B835-DFD9E39070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8" grpId="0"/>
      <p:bldP spid="249859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8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985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98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D1A42-F220-4004-BD49-6D6BE21D49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9A33B-07CF-4304-A4F4-AA40C8E45D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CD762A0A-7369-40BC-9A24-DD1432C5AC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65A79B55-AD68-445D-8076-EBE69F5961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BE591CAB-5ACD-4729-AE8F-18FA9EB6BD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384B6-588D-484D-8A49-FF0A5DEA70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56F04-6538-4447-8F3A-374DF4F503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C9584-8AD9-4D86-9AF9-920175CBAC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B4A3F-63FD-4687-8A3F-A76EC11641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23DB8-F9A0-487E-AEEB-87D5BD044D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FCA31-C1FE-42F3-9736-4968DE2BAD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3E5EB-5BF8-4EFF-A3F6-DC1E2BA1D3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BFF7B-25A8-4978-8F3F-CE73D92234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883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88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488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488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68689FF6-525F-40FD-AADC-C83245A3504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4" grpId="0"/>
      <p:bldP spid="248835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8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88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88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8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88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88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8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88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88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8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88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88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88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88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88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488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331913" y="549275"/>
            <a:ext cx="6769100" cy="27051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Многоатомные спирты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435600" y="5013325"/>
            <a:ext cx="331152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Презентация учителя химии МОУ </a:t>
            </a:r>
            <a:r>
              <a:rPr lang="ru-RU" dirty="0" smtClean="0"/>
              <a:t>Весьегонская СОШ</a:t>
            </a:r>
            <a:endParaRPr lang="ru-RU" dirty="0"/>
          </a:p>
          <a:p>
            <a:pPr algn="ctr">
              <a:spcBef>
                <a:spcPct val="50000"/>
              </a:spcBef>
            </a:pPr>
            <a:r>
              <a:rPr lang="ru-RU" dirty="0" smtClean="0"/>
              <a:t>Снеткова Л.А.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0" name="Rectangle 4"/>
          <p:cNvSpPr>
            <a:spLocks noChangeArrowheads="1"/>
          </p:cNvSpPr>
          <p:nvPr/>
        </p:nvSpPr>
        <p:spPr bwMode="auto">
          <a:xfrm>
            <a:off x="900113" y="33337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Химические свойства</a:t>
            </a:r>
            <a:b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многоатомных спиртов</a:t>
            </a:r>
          </a:p>
        </p:txBody>
      </p:sp>
      <p:graphicFrame>
        <p:nvGraphicFramePr>
          <p:cNvPr id="244742" name="Organization Chart 6"/>
          <p:cNvGraphicFramePr>
            <a:graphicFrameLocks/>
          </p:cNvGraphicFramePr>
          <p:nvPr/>
        </p:nvGraphicFramePr>
        <p:xfrm>
          <a:off x="468313" y="1844675"/>
          <a:ext cx="8353425" cy="1528763"/>
        </p:xfrm>
        <a:graphic>
          <a:graphicData uri="http://schemas.openxmlformats.org/drawingml/2006/compatibility">
            <com:legacyDrawing xmlns:com="http://schemas.openxmlformats.org/drawingml/2006/compatibility" spid="_x0000_s244742"/>
          </a:graphicData>
        </a:graphic>
      </p:graphicFrame>
      <p:sp>
        <p:nvSpPr>
          <p:cNvPr id="244754" name="Line 18"/>
          <p:cNvSpPr>
            <a:spLocks noChangeShapeType="1"/>
          </p:cNvSpPr>
          <p:nvPr/>
        </p:nvSpPr>
        <p:spPr bwMode="auto">
          <a:xfrm>
            <a:off x="1403350" y="3357563"/>
            <a:ext cx="0" cy="4318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4755" name="Line 19"/>
          <p:cNvSpPr>
            <a:spLocks noChangeShapeType="1"/>
          </p:cNvSpPr>
          <p:nvPr/>
        </p:nvSpPr>
        <p:spPr bwMode="auto">
          <a:xfrm>
            <a:off x="3563938" y="3357563"/>
            <a:ext cx="0" cy="4318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4756" name="Line 20"/>
          <p:cNvSpPr>
            <a:spLocks noChangeShapeType="1"/>
          </p:cNvSpPr>
          <p:nvPr/>
        </p:nvSpPr>
        <p:spPr bwMode="auto">
          <a:xfrm>
            <a:off x="5724525" y="3357563"/>
            <a:ext cx="0" cy="4318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4757" name="Line 21"/>
          <p:cNvSpPr>
            <a:spLocks noChangeShapeType="1"/>
          </p:cNvSpPr>
          <p:nvPr/>
        </p:nvSpPr>
        <p:spPr bwMode="auto">
          <a:xfrm>
            <a:off x="7885113" y="3357563"/>
            <a:ext cx="0" cy="4318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4758" name="AutoShape 22"/>
          <p:cNvSpPr>
            <a:spLocks noChangeArrowheads="1"/>
          </p:cNvSpPr>
          <p:nvPr/>
        </p:nvSpPr>
        <p:spPr bwMode="auto">
          <a:xfrm>
            <a:off x="468313" y="3789363"/>
            <a:ext cx="1871662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6600">
                  <a:alpha val="56000"/>
                </a:srgbClr>
              </a:gs>
              <a:gs pos="100000">
                <a:srgbClr val="EBFBB7">
                  <a:alpha val="39999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РЕАКЦИИ с : 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щелочными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металлами,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нерастворимыми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основаниями</a:t>
            </a:r>
          </a:p>
        </p:txBody>
      </p:sp>
      <p:sp>
        <p:nvSpPr>
          <p:cNvPr id="244759" name="AutoShape 23"/>
          <p:cNvSpPr>
            <a:spLocks noChangeArrowheads="1"/>
          </p:cNvSpPr>
          <p:nvPr/>
        </p:nvSpPr>
        <p:spPr bwMode="auto">
          <a:xfrm>
            <a:off x="2627313" y="3789363"/>
            <a:ext cx="1871662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6600">
                  <a:alpha val="56000"/>
                </a:srgbClr>
              </a:gs>
              <a:gs pos="100000">
                <a:srgbClr val="EBFBB7">
                  <a:alpha val="39999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РЕАКЦИИ с : 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галогено-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водородами;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этерификация</a:t>
            </a:r>
          </a:p>
        </p:txBody>
      </p:sp>
      <p:sp>
        <p:nvSpPr>
          <p:cNvPr id="244760" name="AutoShape 24"/>
          <p:cNvSpPr>
            <a:spLocks noChangeArrowheads="1"/>
          </p:cNvSpPr>
          <p:nvPr/>
        </p:nvSpPr>
        <p:spPr bwMode="auto">
          <a:xfrm>
            <a:off x="4787900" y="3789363"/>
            <a:ext cx="1871663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6600">
                  <a:alpha val="56000"/>
                </a:srgbClr>
              </a:gs>
              <a:gs pos="100000">
                <a:srgbClr val="EBFBB7">
                  <a:alpha val="39999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РЕАКЦИИ: 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горения,</a:t>
            </a:r>
          </a:p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окисления</a:t>
            </a:r>
          </a:p>
        </p:txBody>
      </p:sp>
      <p:sp>
        <p:nvSpPr>
          <p:cNvPr id="244761" name="AutoShape 25"/>
          <p:cNvSpPr>
            <a:spLocks noChangeArrowheads="1"/>
          </p:cNvSpPr>
          <p:nvPr/>
        </p:nvSpPr>
        <p:spPr bwMode="auto">
          <a:xfrm>
            <a:off x="6948488" y="3789363"/>
            <a:ext cx="1871662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6600">
                  <a:alpha val="56000"/>
                </a:srgbClr>
              </a:gs>
              <a:gs pos="100000">
                <a:srgbClr val="EBFBB7">
                  <a:alpha val="39999"/>
                </a:srgb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РЕАКЦИЯ с </a:t>
            </a:r>
          </a:p>
          <a:p>
            <a:pPr algn="ctr"/>
            <a:r>
              <a:rPr lang="en-US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Cu(OH)</a:t>
            </a:r>
            <a:r>
              <a:rPr lang="en-US" sz="2400" b="1" baseline="-25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/>
            <a:endParaRPr lang="ru-RU" sz="2400" b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9" name="Line 5"/>
          <p:cNvSpPr>
            <a:spLocks noChangeShapeType="1"/>
          </p:cNvSpPr>
          <p:nvPr/>
        </p:nvSpPr>
        <p:spPr bwMode="auto">
          <a:xfrm>
            <a:off x="828675" y="2781300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1910" name="Line 6"/>
          <p:cNvSpPr>
            <a:spLocks noChangeShapeType="1"/>
          </p:cNvSpPr>
          <p:nvPr/>
        </p:nvSpPr>
        <p:spPr bwMode="auto">
          <a:xfrm>
            <a:off x="828675" y="3632200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539750" y="2997200"/>
            <a:ext cx="144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 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1913" name="Rectangle 9"/>
          <p:cNvSpPr>
            <a:spLocks noChangeArrowheads="1"/>
          </p:cNvSpPr>
          <p:nvPr/>
        </p:nvSpPr>
        <p:spPr bwMode="auto">
          <a:xfrm>
            <a:off x="1835150" y="3933825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ОН</a:t>
            </a:r>
          </a:p>
        </p:txBody>
      </p:sp>
      <p:sp>
        <p:nvSpPr>
          <p:cNvPr id="251917" name="Rectangle 13"/>
          <p:cNvSpPr>
            <a:spLocks noChangeArrowheads="1"/>
          </p:cNvSpPr>
          <p:nvPr/>
        </p:nvSpPr>
        <p:spPr bwMode="auto">
          <a:xfrm>
            <a:off x="539750" y="2062163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1918" name="Rectangle 14"/>
          <p:cNvSpPr>
            <a:spLocks noChangeArrowheads="1"/>
          </p:cNvSpPr>
          <p:nvPr/>
        </p:nvSpPr>
        <p:spPr bwMode="auto">
          <a:xfrm>
            <a:off x="539750" y="3933825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1919" name="Rectangle 15"/>
          <p:cNvSpPr>
            <a:spLocks noChangeArrowheads="1"/>
          </p:cNvSpPr>
          <p:nvPr/>
        </p:nvSpPr>
        <p:spPr bwMode="auto">
          <a:xfrm>
            <a:off x="1692275" y="2997200"/>
            <a:ext cx="1009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 ОН</a:t>
            </a:r>
          </a:p>
        </p:txBody>
      </p:sp>
      <p:sp>
        <p:nvSpPr>
          <p:cNvPr id="251920" name="Rectangle 16"/>
          <p:cNvSpPr>
            <a:spLocks noChangeArrowheads="1"/>
          </p:cNvSpPr>
          <p:nvPr/>
        </p:nvSpPr>
        <p:spPr bwMode="auto">
          <a:xfrm>
            <a:off x="1835150" y="2060575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ОН</a:t>
            </a:r>
          </a:p>
        </p:txBody>
      </p:sp>
      <p:sp>
        <p:nvSpPr>
          <p:cNvPr id="251921" name="Line 17"/>
          <p:cNvSpPr>
            <a:spLocks noChangeShapeType="1"/>
          </p:cNvSpPr>
          <p:nvPr/>
        </p:nvSpPr>
        <p:spPr bwMode="auto">
          <a:xfrm>
            <a:off x="3276600" y="3644900"/>
            <a:ext cx="1150938" cy="0"/>
          </a:xfrm>
          <a:prstGeom prst="line">
            <a:avLst/>
          </a:prstGeom>
          <a:noFill/>
          <a:ln w="28575">
            <a:solidFill>
              <a:srgbClr val="EBFBB7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1922" name="Line 18"/>
          <p:cNvSpPr>
            <a:spLocks noChangeShapeType="1"/>
          </p:cNvSpPr>
          <p:nvPr/>
        </p:nvSpPr>
        <p:spPr bwMode="auto">
          <a:xfrm>
            <a:off x="5078413" y="2781300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1923" name="Line 19"/>
          <p:cNvSpPr>
            <a:spLocks noChangeShapeType="1"/>
          </p:cNvSpPr>
          <p:nvPr/>
        </p:nvSpPr>
        <p:spPr bwMode="auto">
          <a:xfrm>
            <a:off x="5078413" y="3632200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1924" name="Rectangle 20"/>
          <p:cNvSpPr>
            <a:spLocks noChangeArrowheads="1"/>
          </p:cNvSpPr>
          <p:nvPr/>
        </p:nvSpPr>
        <p:spPr bwMode="auto">
          <a:xfrm>
            <a:off x="4789488" y="2997200"/>
            <a:ext cx="144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 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1925" name="Rectangle 21"/>
          <p:cNvSpPr>
            <a:spLocks noChangeArrowheads="1"/>
          </p:cNvSpPr>
          <p:nvPr/>
        </p:nvSpPr>
        <p:spPr bwMode="auto">
          <a:xfrm>
            <a:off x="6156325" y="3933825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</a:t>
            </a:r>
          </a:p>
        </p:txBody>
      </p:sp>
      <p:sp>
        <p:nvSpPr>
          <p:cNvPr id="251926" name="Rectangle 22"/>
          <p:cNvSpPr>
            <a:spLocks noChangeArrowheads="1"/>
          </p:cNvSpPr>
          <p:nvPr/>
        </p:nvSpPr>
        <p:spPr bwMode="auto">
          <a:xfrm>
            <a:off x="4789488" y="2062163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1927" name="Rectangle 23"/>
          <p:cNvSpPr>
            <a:spLocks noChangeArrowheads="1"/>
          </p:cNvSpPr>
          <p:nvPr/>
        </p:nvSpPr>
        <p:spPr bwMode="auto">
          <a:xfrm>
            <a:off x="4789488" y="3933825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1928" name="Rectangle 24"/>
          <p:cNvSpPr>
            <a:spLocks noChangeArrowheads="1"/>
          </p:cNvSpPr>
          <p:nvPr/>
        </p:nvSpPr>
        <p:spPr bwMode="auto">
          <a:xfrm>
            <a:off x="6013450" y="2997200"/>
            <a:ext cx="65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 О</a:t>
            </a:r>
          </a:p>
        </p:txBody>
      </p:sp>
      <p:sp>
        <p:nvSpPr>
          <p:cNvPr id="251929" name="Rectangle 25"/>
          <p:cNvSpPr>
            <a:spLocks noChangeArrowheads="1"/>
          </p:cNvSpPr>
          <p:nvPr/>
        </p:nvSpPr>
        <p:spPr bwMode="auto">
          <a:xfrm>
            <a:off x="6084888" y="2060575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</a:t>
            </a:r>
          </a:p>
        </p:txBody>
      </p:sp>
      <p:sp>
        <p:nvSpPr>
          <p:cNvPr id="251938" name="Text Box 34"/>
          <p:cNvSpPr txBox="1">
            <a:spLocks noChangeArrowheads="1"/>
          </p:cNvSpPr>
          <p:nvPr/>
        </p:nvSpPr>
        <p:spPr bwMode="auto">
          <a:xfrm>
            <a:off x="2987675" y="2060575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HO-NO</a:t>
            </a:r>
            <a:r>
              <a:rPr lang="en-US" sz="3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3200" b="1" baseline="-2500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39" name="Text Box 35"/>
          <p:cNvSpPr txBox="1">
            <a:spLocks noChangeArrowheads="1"/>
          </p:cNvSpPr>
          <p:nvPr/>
        </p:nvSpPr>
        <p:spPr bwMode="auto">
          <a:xfrm>
            <a:off x="2987675" y="2924175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HO-NO</a:t>
            </a:r>
            <a:r>
              <a:rPr lang="en-US" sz="3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3200" b="1" baseline="-2500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40" name="Text Box 36"/>
          <p:cNvSpPr txBox="1">
            <a:spLocks noChangeArrowheads="1"/>
          </p:cNvSpPr>
          <p:nvPr/>
        </p:nvSpPr>
        <p:spPr bwMode="auto">
          <a:xfrm>
            <a:off x="2987675" y="3933825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HO-NO</a:t>
            </a:r>
            <a:r>
              <a:rPr lang="en-US" sz="3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3200" b="1" baseline="-2500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41" name="Text Box 37"/>
          <p:cNvSpPr txBox="1">
            <a:spLocks noChangeArrowheads="1"/>
          </p:cNvSpPr>
          <p:nvPr/>
        </p:nvSpPr>
        <p:spPr bwMode="auto">
          <a:xfrm>
            <a:off x="6516688" y="2060575"/>
            <a:ext cx="1871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-NO</a:t>
            </a:r>
            <a:r>
              <a:rPr lang="en-US" sz="3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3200" b="1" baseline="-2500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42" name="Text Box 38"/>
          <p:cNvSpPr txBox="1">
            <a:spLocks noChangeArrowheads="1"/>
          </p:cNvSpPr>
          <p:nvPr/>
        </p:nvSpPr>
        <p:spPr bwMode="auto">
          <a:xfrm>
            <a:off x="6588125" y="3933825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-NO</a:t>
            </a:r>
            <a:r>
              <a:rPr lang="en-US" sz="3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3200" b="1" baseline="-2500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43" name="Text Box 39"/>
          <p:cNvSpPr txBox="1">
            <a:spLocks noChangeArrowheads="1"/>
          </p:cNvSpPr>
          <p:nvPr/>
        </p:nvSpPr>
        <p:spPr bwMode="auto">
          <a:xfrm>
            <a:off x="6588125" y="2997200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-NO</a:t>
            </a:r>
            <a:r>
              <a:rPr lang="en-US" sz="3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3200" b="1" baseline="-2500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44" name="Text Box 40"/>
          <p:cNvSpPr txBox="1">
            <a:spLocks noChangeArrowheads="1"/>
          </p:cNvSpPr>
          <p:nvPr/>
        </p:nvSpPr>
        <p:spPr bwMode="auto">
          <a:xfrm>
            <a:off x="7019925" y="4797425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+ 3 H</a:t>
            </a:r>
            <a:r>
              <a:rPr lang="en-US" sz="3200" b="1" baseline="-25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3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endParaRPr lang="ru-RU" sz="3200" b="1">
              <a:solidFill>
                <a:srgbClr val="99FF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1945" name="Text Box 41"/>
          <p:cNvSpPr txBox="1">
            <a:spLocks noChangeArrowheads="1"/>
          </p:cNvSpPr>
          <p:nvPr/>
        </p:nvSpPr>
        <p:spPr bwMode="auto">
          <a:xfrm>
            <a:off x="1258888" y="333375"/>
            <a:ext cx="698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Взаимодействие глицерина с азотной кислотой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ChangeArrowheads="1"/>
          </p:cNvSpPr>
          <p:nvPr/>
        </p:nvSpPr>
        <p:spPr bwMode="auto">
          <a:xfrm>
            <a:off x="5219700" y="1989138"/>
            <a:ext cx="3529013" cy="3716337"/>
          </a:xfrm>
          <a:prstGeom prst="rect">
            <a:avLst/>
          </a:prstGeom>
          <a:noFill/>
          <a:ln w="9525">
            <a:solidFill>
              <a:srgbClr val="99FF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Задание</a:t>
            </a:r>
          </a:p>
          <a:p>
            <a:pPr algn="ctr"/>
            <a:endParaRPr lang="ru-RU" sz="24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ru-RU" b="1"/>
              <a:t>Получите гидроксид меди (II), путем сливания растворов гидроксида натрия и сульфата меди (II). Прилейте полученный осадок к глицерину. </a:t>
            </a:r>
          </a:p>
          <a:p>
            <a:pPr algn="ctr"/>
            <a:r>
              <a:rPr lang="ru-RU" b="1"/>
              <a:t>Постарайтесь составить уравнение химической реакции.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</a:rPr>
              <a:t> </a:t>
            </a:r>
          </a:p>
        </p:txBody>
      </p:sp>
      <p:sp>
        <p:nvSpPr>
          <p:cNvPr id="253955" name="Rectangle 3"/>
          <p:cNvSpPr>
            <a:spLocks noChangeArrowheads="1"/>
          </p:cNvSpPr>
          <p:nvPr/>
        </p:nvSpPr>
        <p:spPr bwMode="auto">
          <a:xfrm>
            <a:off x="2124075" y="0"/>
            <a:ext cx="45624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Взаимодействие многоатомных спиртов с гидроксидом меди (II)</a:t>
            </a:r>
          </a:p>
          <a:p>
            <a:pPr>
              <a:spcBef>
                <a:spcPct val="50000"/>
              </a:spcBef>
            </a:pPr>
            <a:endParaRPr lang="ru-RU" sz="2800" b="1">
              <a:solidFill>
                <a:schemeClr val="tx2"/>
              </a:solidFill>
            </a:endParaRPr>
          </a:p>
        </p:txBody>
      </p:sp>
      <p:sp>
        <p:nvSpPr>
          <p:cNvPr id="253956" name="Rectangle 4"/>
          <p:cNvSpPr>
            <a:spLocks noChangeArrowheads="1"/>
          </p:cNvSpPr>
          <p:nvPr/>
        </p:nvSpPr>
        <p:spPr bwMode="auto">
          <a:xfrm>
            <a:off x="395288" y="5734050"/>
            <a:ext cx="8497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99FFCC"/>
                </a:solidFill>
              </a:rPr>
              <a:t>Осадок гидроксида меди растворяется и образуется темно-синий раствор глицерата меди (II).</a:t>
            </a:r>
            <a:endParaRPr lang="ru-RU" b="1">
              <a:solidFill>
                <a:srgbClr val="99FFCC"/>
              </a:solidFill>
              <a:latin typeface="Arial" charset="0"/>
            </a:endParaRPr>
          </a:p>
        </p:txBody>
      </p:sp>
      <p:pic>
        <p:nvPicPr>
          <p:cNvPr id="253957" name="Picture 5" descr="0060"/>
          <p:cNvPicPr>
            <a:picLocks noChangeAspect="1" noChangeArrowheads="1"/>
          </p:cNvPicPr>
          <p:nvPr/>
        </p:nvPicPr>
        <p:blipFill>
          <a:blip r:embed="rId2"/>
          <a:srcRect l="55260"/>
          <a:stretch>
            <a:fillRect/>
          </a:stretch>
        </p:blipFill>
        <p:spPr bwMode="auto">
          <a:xfrm>
            <a:off x="1331913" y="1844675"/>
            <a:ext cx="2071687" cy="33845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3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4" grpId="0" animBg="1"/>
      <p:bldP spid="2539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/>
        </p:nvSpPr>
        <p:spPr bwMode="auto">
          <a:xfrm>
            <a:off x="2197100" y="188913"/>
            <a:ext cx="4562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tx2"/>
                </a:solidFill>
              </a:rPr>
              <a:t>Взаимодействие глицерина с гидроксидом меди (II)</a:t>
            </a:r>
          </a:p>
          <a:p>
            <a:pPr>
              <a:spcBef>
                <a:spcPct val="50000"/>
              </a:spcBef>
            </a:pPr>
            <a:endParaRPr lang="ru-RU" sz="3200" b="1">
              <a:solidFill>
                <a:schemeClr val="tx2"/>
              </a:solidFill>
            </a:endParaRPr>
          </a:p>
        </p:txBody>
      </p:sp>
      <p:sp>
        <p:nvSpPr>
          <p:cNvPr id="254979" name="Rectangle 3"/>
          <p:cNvSpPr>
            <a:spLocks noChangeArrowheads="1"/>
          </p:cNvSpPr>
          <p:nvPr/>
        </p:nvSpPr>
        <p:spPr bwMode="auto">
          <a:xfrm>
            <a:off x="250825" y="5661025"/>
            <a:ext cx="84978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99FFCC"/>
                </a:solidFill>
              </a:rPr>
              <a:t>Вывод: многоатомные спирты лучше реагируют с гидроксидом меди, что связано с усилением у них кислотных свойств по сравнению с одноатомными спиртами.</a:t>
            </a:r>
          </a:p>
        </p:txBody>
      </p:sp>
      <p:sp>
        <p:nvSpPr>
          <p:cNvPr id="254980" name="Line 4"/>
          <p:cNvSpPr>
            <a:spLocks noChangeShapeType="1"/>
          </p:cNvSpPr>
          <p:nvPr/>
        </p:nvSpPr>
        <p:spPr bwMode="auto">
          <a:xfrm>
            <a:off x="5942013" y="4076700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4981" name="Rectangle 5"/>
          <p:cNvSpPr>
            <a:spLocks noChangeArrowheads="1"/>
          </p:cNvSpPr>
          <p:nvPr/>
        </p:nvSpPr>
        <p:spPr bwMode="auto">
          <a:xfrm>
            <a:off x="5653088" y="3441700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4982" name="Rectangle 6"/>
          <p:cNvSpPr>
            <a:spLocks noChangeArrowheads="1"/>
          </p:cNvSpPr>
          <p:nvPr/>
        </p:nvSpPr>
        <p:spPr bwMode="auto">
          <a:xfrm>
            <a:off x="5653088" y="4449763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4983" name="Rectangle 7"/>
          <p:cNvSpPr>
            <a:spLocks noChangeArrowheads="1"/>
          </p:cNvSpPr>
          <p:nvPr/>
        </p:nvSpPr>
        <p:spPr bwMode="auto">
          <a:xfrm>
            <a:off x="5653088" y="2505075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</a:t>
            </a:r>
            <a:endParaRPr lang="ru-RU" sz="3600" b="1" baseline="-25000">
              <a:solidFill>
                <a:srgbClr val="99FFCC"/>
              </a:solidFill>
            </a:endParaRPr>
          </a:p>
        </p:txBody>
      </p:sp>
      <p:sp>
        <p:nvSpPr>
          <p:cNvPr id="254984" name="Line 8"/>
          <p:cNvSpPr>
            <a:spLocks noChangeShapeType="1"/>
          </p:cNvSpPr>
          <p:nvPr/>
        </p:nvSpPr>
        <p:spPr bwMode="auto">
          <a:xfrm>
            <a:off x="5942013" y="3140075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4985" name="Rectangle 9"/>
          <p:cNvSpPr>
            <a:spLocks noChangeArrowheads="1"/>
          </p:cNvSpPr>
          <p:nvPr/>
        </p:nvSpPr>
        <p:spPr bwMode="auto">
          <a:xfrm>
            <a:off x="7165975" y="2505075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</a:t>
            </a:r>
          </a:p>
        </p:txBody>
      </p:sp>
      <p:sp>
        <p:nvSpPr>
          <p:cNvPr id="254986" name="Rectangle 10"/>
          <p:cNvSpPr>
            <a:spLocks noChangeArrowheads="1"/>
          </p:cNvSpPr>
          <p:nvPr/>
        </p:nvSpPr>
        <p:spPr bwMode="auto">
          <a:xfrm>
            <a:off x="7237413" y="3441700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</a:t>
            </a:r>
          </a:p>
        </p:txBody>
      </p:sp>
      <p:sp>
        <p:nvSpPr>
          <p:cNvPr id="254987" name="Rectangle 11"/>
          <p:cNvSpPr>
            <a:spLocks noChangeArrowheads="1"/>
          </p:cNvSpPr>
          <p:nvPr/>
        </p:nvSpPr>
        <p:spPr bwMode="auto">
          <a:xfrm>
            <a:off x="7237413" y="4449763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ОН</a:t>
            </a:r>
          </a:p>
        </p:txBody>
      </p:sp>
      <p:grpSp>
        <p:nvGrpSpPr>
          <p:cNvPr id="254988" name="Group 12"/>
          <p:cNvGrpSpPr>
            <a:grpSpLocks/>
          </p:cNvGrpSpPr>
          <p:nvPr/>
        </p:nvGrpSpPr>
        <p:grpSpPr bwMode="auto">
          <a:xfrm>
            <a:off x="539750" y="2505075"/>
            <a:ext cx="2479675" cy="2586038"/>
            <a:chOff x="657" y="1669"/>
            <a:chExt cx="1562" cy="1629"/>
          </a:xfrm>
        </p:grpSpPr>
        <p:sp>
          <p:nvSpPr>
            <p:cNvPr id="254989" name="Line 13"/>
            <p:cNvSpPr>
              <a:spLocks noChangeShapeType="1"/>
            </p:cNvSpPr>
            <p:nvPr/>
          </p:nvSpPr>
          <p:spPr bwMode="auto">
            <a:xfrm>
              <a:off x="839" y="2659"/>
              <a:ext cx="0" cy="18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4990" name="Rectangle 14"/>
            <p:cNvSpPr>
              <a:spLocks noChangeArrowheads="1"/>
            </p:cNvSpPr>
            <p:nvPr/>
          </p:nvSpPr>
          <p:spPr bwMode="auto">
            <a:xfrm>
              <a:off x="657" y="2259"/>
              <a:ext cx="9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СН</a:t>
              </a:r>
              <a:r>
                <a:rPr lang="ru-RU" sz="3600" b="1" baseline="-25000">
                  <a:solidFill>
                    <a:srgbClr val="99FFCC"/>
                  </a:solidFill>
                </a:rPr>
                <a:t>2</a:t>
              </a:r>
              <a:r>
                <a:rPr lang="ru-RU" sz="3600" b="1">
                  <a:solidFill>
                    <a:srgbClr val="99FFCC"/>
                  </a:solidFill>
                </a:rPr>
                <a:t> – </a:t>
              </a:r>
              <a:endParaRPr lang="ru-RU" sz="3600" b="1" baseline="-25000">
                <a:solidFill>
                  <a:srgbClr val="99FFCC"/>
                </a:solidFill>
              </a:endParaRPr>
            </a:p>
          </p:txBody>
        </p:sp>
        <p:sp>
          <p:nvSpPr>
            <p:cNvPr id="254991" name="Rectangle 15"/>
            <p:cNvSpPr>
              <a:spLocks noChangeArrowheads="1"/>
            </p:cNvSpPr>
            <p:nvPr/>
          </p:nvSpPr>
          <p:spPr bwMode="auto">
            <a:xfrm>
              <a:off x="657" y="2894"/>
              <a:ext cx="9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СН</a:t>
              </a:r>
              <a:r>
                <a:rPr lang="ru-RU" sz="3600" b="1" baseline="-25000">
                  <a:solidFill>
                    <a:srgbClr val="99FFCC"/>
                  </a:solidFill>
                </a:rPr>
                <a:t>2</a:t>
              </a:r>
              <a:r>
                <a:rPr lang="ru-RU" sz="3600" b="1">
                  <a:solidFill>
                    <a:srgbClr val="99FFCC"/>
                  </a:solidFill>
                </a:rPr>
                <a:t> – </a:t>
              </a:r>
              <a:endParaRPr lang="ru-RU" sz="3600" b="1" baseline="-25000">
                <a:solidFill>
                  <a:srgbClr val="99FFCC"/>
                </a:solidFill>
              </a:endParaRPr>
            </a:p>
          </p:txBody>
        </p:sp>
        <p:sp>
          <p:nvSpPr>
            <p:cNvPr id="254992" name="Rectangle 16"/>
            <p:cNvSpPr>
              <a:spLocks noChangeArrowheads="1"/>
            </p:cNvSpPr>
            <p:nvPr/>
          </p:nvSpPr>
          <p:spPr bwMode="auto">
            <a:xfrm>
              <a:off x="657" y="1669"/>
              <a:ext cx="9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СН</a:t>
              </a:r>
              <a:r>
                <a:rPr lang="ru-RU" sz="3600" b="1" baseline="-25000">
                  <a:solidFill>
                    <a:srgbClr val="99FFCC"/>
                  </a:solidFill>
                </a:rPr>
                <a:t>2</a:t>
              </a:r>
              <a:r>
                <a:rPr lang="ru-RU" sz="3600" b="1">
                  <a:solidFill>
                    <a:srgbClr val="99FFCC"/>
                  </a:solidFill>
                </a:rPr>
                <a:t> – </a:t>
              </a:r>
              <a:endParaRPr lang="ru-RU" sz="3600" b="1" baseline="-25000">
                <a:solidFill>
                  <a:srgbClr val="99FFCC"/>
                </a:solidFill>
              </a:endParaRPr>
            </a:p>
          </p:txBody>
        </p:sp>
        <p:sp>
          <p:nvSpPr>
            <p:cNvPr id="254993" name="Line 17"/>
            <p:cNvSpPr>
              <a:spLocks noChangeShapeType="1"/>
            </p:cNvSpPr>
            <p:nvPr/>
          </p:nvSpPr>
          <p:spPr bwMode="auto">
            <a:xfrm>
              <a:off x="839" y="2069"/>
              <a:ext cx="0" cy="18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4994" name="Rectangle 18"/>
            <p:cNvSpPr>
              <a:spLocks noChangeArrowheads="1"/>
            </p:cNvSpPr>
            <p:nvPr/>
          </p:nvSpPr>
          <p:spPr bwMode="auto">
            <a:xfrm>
              <a:off x="1610" y="1669"/>
              <a:ext cx="5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ОН</a:t>
              </a:r>
            </a:p>
          </p:txBody>
        </p:sp>
        <p:sp>
          <p:nvSpPr>
            <p:cNvPr id="254995" name="Rectangle 19"/>
            <p:cNvSpPr>
              <a:spLocks noChangeArrowheads="1"/>
            </p:cNvSpPr>
            <p:nvPr/>
          </p:nvSpPr>
          <p:spPr bwMode="auto">
            <a:xfrm>
              <a:off x="1655" y="2259"/>
              <a:ext cx="5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ОН</a:t>
              </a:r>
            </a:p>
          </p:txBody>
        </p:sp>
        <p:sp>
          <p:nvSpPr>
            <p:cNvPr id="254996" name="Rectangle 20"/>
            <p:cNvSpPr>
              <a:spLocks noChangeArrowheads="1"/>
            </p:cNvSpPr>
            <p:nvPr/>
          </p:nvSpPr>
          <p:spPr bwMode="auto">
            <a:xfrm>
              <a:off x="1655" y="2894"/>
              <a:ext cx="5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ОН</a:t>
              </a:r>
            </a:p>
          </p:txBody>
        </p:sp>
      </p:grpSp>
      <p:sp>
        <p:nvSpPr>
          <p:cNvPr id="254997" name="Text Box 21"/>
          <p:cNvSpPr txBox="1">
            <a:spLocks noChangeArrowheads="1"/>
          </p:cNvSpPr>
          <p:nvPr/>
        </p:nvSpPr>
        <p:spPr bwMode="auto">
          <a:xfrm>
            <a:off x="3060700" y="3141663"/>
            <a:ext cx="2808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+</a:t>
            </a:r>
            <a:r>
              <a:rPr lang="en-US" sz="3200" b="1">
                <a:solidFill>
                  <a:srgbClr val="800000"/>
                </a:solidFill>
              </a:rPr>
              <a:t>Cu</a:t>
            </a:r>
            <a:r>
              <a:rPr lang="en-US" sz="3200" b="1"/>
              <a:t>(</a:t>
            </a:r>
            <a:r>
              <a:rPr lang="en-US" sz="3200" b="1">
                <a:solidFill>
                  <a:srgbClr val="99FFCC"/>
                </a:solidFill>
              </a:rPr>
              <a:t>OH</a:t>
            </a:r>
            <a:r>
              <a:rPr lang="en-US" sz="3200" b="1"/>
              <a:t>)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254998" name="Line 22"/>
          <p:cNvSpPr>
            <a:spLocks noChangeShapeType="1"/>
          </p:cNvSpPr>
          <p:nvPr/>
        </p:nvSpPr>
        <p:spPr bwMode="auto">
          <a:xfrm>
            <a:off x="3421063" y="3860800"/>
            <a:ext cx="1871662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4999" name="Rectangle 23"/>
          <p:cNvSpPr>
            <a:spLocks noChangeArrowheads="1"/>
          </p:cNvSpPr>
          <p:nvPr/>
        </p:nvSpPr>
        <p:spPr bwMode="auto">
          <a:xfrm>
            <a:off x="3779838" y="4017963"/>
            <a:ext cx="125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Н</a:t>
            </a:r>
            <a:r>
              <a:rPr lang="en-US" sz="3600" b="1">
                <a:solidFill>
                  <a:srgbClr val="99FFCC"/>
                </a:solidFill>
              </a:rPr>
              <a:t>OH</a:t>
            </a:r>
            <a:endParaRPr lang="ru-RU" sz="3600" b="1">
              <a:solidFill>
                <a:srgbClr val="99FFCC"/>
              </a:solidFill>
            </a:endParaRPr>
          </a:p>
        </p:txBody>
      </p:sp>
      <p:sp>
        <p:nvSpPr>
          <p:cNvPr id="255000" name="Line 24"/>
          <p:cNvSpPr>
            <a:spLocks noChangeShapeType="1"/>
          </p:cNvSpPr>
          <p:nvPr/>
        </p:nvSpPr>
        <p:spPr bwMode="auto">
          <a:xfrm>
            <a:off x="7740650" y="2924175"/>
            <a:ext cx="215900" cy="2159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5001" name="Line 25"/>
          <p:cNvSpPr>
            <a:spLocks noChangeShapeType="1"/>
          </p:cNvSpPr>
          <p:nvPr/>
        </p:nvSpPr>
        <p:spPr bwMode="auto">
          <a:xfrm flipV="1">
            <a:off x="7813675" y="3500438"/>
            <a:ext cx="142875" cy="21748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5002" name="Rectangle 26"/>
          <p:cNvSpPr>
            <a:spLocks noChangeArrowheads="1"/>
          </p:cNvSpPr>
          <p:nvPr/>
        </p:nvSpPr>
        <p:spPr bwMode="auto">
          <a:xfrm>
            <a:off x="7740650" y="2997200"/>
            <a:ext cx="76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800000"/>
                </a:solidFill>
              </a:rPr>
              <a:t>Cu</a:t>
            </a:r>
            <a:endParaRPr lang="ru-RU" sz="36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4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54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254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25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0"/>
                                        <p:tgtEl>
                                          <p:spTgt spid="25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254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5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5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9" grpId="0"/>
      <p:bldP spid="254980" grpId="0" animBg="1"/>
      <p:bldP spid="254981" grpId="0"/>
      <p:bldP spid="254982" grpId="0"/>
      <p:bldP spid="254983" grpId="0"/>
      <p:bldP spid="254984" grpId="0" animBg="1"/>
      <p:bldP spid="254985" grpId="0"/>
      <p:bldP spid="254986" grpId="0"/>
      <p:bldP spid="254987" grpId="0"/>
      <p:bldP spid="254997" grpId="0"/>
      <p:bldP spid="254998" grpId="0" animBg="1"/>
      <p:bldP spid="254999" grpId="0"/>
      <p:bldP spid="255000" grpId="0" animBg="1"/>
      <p:bldP spid="255001" grpId="0" animBg="1"/>
      <p:bldP spid="2550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412750"/>
            <a:ext cx="8510588" cy="1141413"/>
          </a:xfrm>
          <a:solidFill>
            <a:schemeClr val="accent2">
              <a:alpha val="45000"/>
            </a:schemeClr>
          </a:solidFill>
          <a:ln>
            <a:solidFill>
              <a:schemeClr val="bg2"/>
            </a:solidFill>
          </a:ln>
        </p:spPr>
        <p:txBody>
          <a:bodyPr/>
          <a:lstStyle/>
          <a:p>
            <a:r>
              <a:rPr lang="ru-RU" sz="3600" b="1">
                <a:solidFill>
                  <a:srgbClr val="014107"/>
                </a:solidFill>
                <a:latin typeface="Times New Roman" pitchFamily="18" charset="0"/>
              </a:rPr>
              <a:t>Получение</a:t>
            </a:r>
          </a:p>
        </p:txBody>
      </p:sp>
      <p:sp>
        <p:nvSpPr>
          <p:cNvPr id="107531" name="Rectangle 11"/>
          <p:cNvSpPr>
            <a:spLocks noChangeArrowheads="1"/>
          </p:cNvSpPr>
          <p:nvPr/>
        </p:nvSpPr>
        <p:spPr bwMode="auto">
          <a:xfrm>
            <a:off x="142875" y="3213100"/>
            <a:ext cx="9001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3CH</a:t>
            </a:r>
            <a:r>
              <a:rPr lang="en-US" sz="2200" b="1" baseline="-25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=CH</a:t>
            </a:r>
            <a:r>
              <a:rPr lang="en-US" sz="2200" b="1" baseline="-25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+ 2KMnO</a:t>
            </a:r>
            <a:r>
              <a:rPr lang="en-US" sz="2200" b="1" baseline="-25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+ 4H</a:t>
            </a:r>
            <a:r>
              <a:rPr lang="en-US" sz="2200" b="1" baseline="-25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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3HO–CH</a:t>
            </a:r>
            <a:r>
              <a:rPr lang="en-US" sz="2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2</a:t>
            </a:r>
            <a:r>
              <a:rPr lang="en-US" sz="2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–CH</a:t>
            </a:r>
            <a:r>
              <a:rPr lang="en-US" sz="2200" b="1" baseline="-250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2</a:t>
            </a:r>
            <a:r>
              <a:rPr lang="en-US" sz="22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–OH 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+ 2MnO</a:t>
            </a:r>
            <a:r>
              <a:rPr lang="en-US" sz="2200" b="1" baseline="-25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2</a:t>
            </a:r>
            <a:r>
              <a:rPr lang="en-US" sz="22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+ 2KOH</a:t>
            </a:r>
          </a:p>
        </p:txBody>
      </p:sp>
      <p:sp>
        <p:nvSpPr>
          <p:cNvPr id="107532" name="Rectangle 12"/>
          <p:cNvSpPr>
            <a:spLocks noChangeArrowheads="1"/>
          </p:cNvSpPr>
          <p:nvPr/>
        </p:nvSpPr>
        <p:spPr bwMode="auto">
          <a:xfrm>
            <a:off x="1403350" y="1557338"/>
            <a:ext cx="6299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99FFCC"/>
                </a:solidFill>
              </a:rPr>
              <a:t>Этиленгликоль (этандиол-1,2) синтезируют </a:t>
            </a:r>
            <a:endParaRPr lang="en-US" sz="2400" b="1">
              <a:solidFill>
                <a:srgbClr val="99FFCC"/>
              </a:solidFill>
            </a:endParaRPr>
          </a:p>
          <a:p>
            <a:pPr algn="ctr"/>
            <a:r>
              <a:rPr lang="ru-RU" sz="2400" b="1">
                <a:solidFill>
                  <a:srgbClr val="99FFCC"/>
                </a:solidFill>
              </a:rPr>
              <a:t>из этилена различными способами</a:t>
            </a:r>
            <a:r>
              <a:rPr lang="ru-RU"/>
              <a:t> </a:t>
            </a:r>
          </a:p>
        </p:txBody>
      </p:sp>
      <p:sp>
        <p:nvSpPr>
          <p:cNvPr id="107534" name="Rectangle 14"/>
          <p:cNvSpPr>
            <a:spLocks noChangeArrowheads="1"/>
          </p:cNvSpPr>
          <p:nvPr/>
        </p:nvSpPr>
        <p:spPr bwMode="auto">
          <a:xfrm>
            <a:off x="1331913" y="5445125"/>
            <a:ext cx="640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Глицерин (пропантриол -1,2,3) получают гидролизом </a:t>
            </a:r>
            <a:endParaRPr lang="en-US" sz="2000" b="1">
              <a:solidFill>
                <a:srgbClr val="99FF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ru-RU" sz="20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жиров или из пропилена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74650" y="692150"/>
            <a:ext cx="8769350" cy="1155700"/>
          </a:xfrm>
          <a:solidFill>
            <a:srgbClr val="FFFF99">
              <a:alpha val="36000"/>
            </a:srgbClr>
          </a:solidFill>
          <a:ln/>
        </p:spPr>
        <p:txBody>
          <a:bodyPr/>
          <a:lstStyle/>
          <a:p>
            <a:r>
              <a:rPr lang="ru-RU" sz="3600" b="1">
                <a:latin typeface="Times New Roman" pitchFamily="18" charset="0"/>
              </a:rPr>
              <a:t>Применение этиленгликоля</a:t>
            </a:r>
          </a:p>
        </p:txBody>
      </p:sp>
      <p:sp>
        <p:nvSpPr>
          <p:cNvPr id="156681" name="Rectangle 9"/>
          <p:cNvSpPr>
            <a:spLocks noChangeArrowheads="1"/>
          </p:cNvSpPr>
          <p:nvPr/>
        </p:nvSpPr>
        <p:spPr bwMode="auto">
          <a:xfrm>
            <a:off x="2195513" y="1916113"/>
            <a:ext cx="5719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Антифризы – незамерзающие жидкости</a:t>
            </a:r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5364163" y="5157788"/>
            <a:ext cx="3363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Пластиковые бутылки</a:t>
            </a:r>
          </a:p>
        </p:txBody>
      </p:sp>
      <p:sp>
        <p:nvSpPr>
          <p:cNvPr id="156683" name="Rectangle 11"/>
          <p:cNvSpPr>
            <a:spLocks noChangeArrowheads="1"/>
          </p:cNvSpPr>
          <p:nvPr/>
        </p:nvSpPr>
        <p:spPr bwMode="auto">
          <a:xfrm>
            <a:off x="539750" y="5300663"/>
            <a:ext cx="4522788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Синтетическое волокно лавсан</a:t>
            </a:r>
          </a:p>
        </p:txBody>
      </p:sp>
      <p:pic>
        <p:nvPicPr>
          <p:cNvPr id="15668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492375"/>
            <a:ext cx="43815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686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492375"/>
            <a:ext cx="201612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rrowheads="1"/>
          </p:cNvSpPr>
          <p:nvPr>
            <p:ph type="title"/>
          </p:nvPr>
        </p:nvSpPr>
        <p:spPr>
          <a:solidFill>
            <a:srgbClr val="FFFF99">
              <a:alpha val="39000"/>
            </a:srgbClr>
          </a:solidFill>
          <a:ln/>
        </p:spPr>
        <p:txBody>
          <a:bodyPr/>
          <a:lstStyle/>
          <a:p>
            <a:r>
              <a:rPr lang="ru-RU" sz="3600" b="1">
                <a:latin typeface="Times New Roman" pitchFamily="18" charset="0"/>
              </a:rPr>
              <a:t>Применение глицерина</a:t>
            </a:r>
          </a:p>
        </p:txBody>
      </p:sp>
      <p:pic>
        <p:nvPicPr>
          <p:cNvPr id="15872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557338"/>
            <a:ext cx="14081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755650" y="3500438"/>
            <a:ext cx="106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Крема</a:t>
            </a:r>
          </a:p>
        </p:txBody>
      </p:sp>
      <p:pic>
        <p:nvPicPr>
          <p:cNvPr id="15873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1557338"/>
            <a:ext cx="17811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8731" name="Rectangle 11"/>
          <p:cNvSpPr>
            <a:spLocks noChangeArrowheads="1"/>
          </p:cNvSpPr>
          <p:nvPr/>
        </p:nvSpPr>
        <p:spPr bwMode="auto">
          <a:xfrm>
            <a:off x="4716463" y="2852738"/>
            <a:ext cx="1033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Мыло</a:t>
            </a:r>
          </a:p>
        </p:txBody>
      </p:sp>
      <p:sp>
        <p:nvSpPr>
          <p:cNvPr id="158732" name="Rectangle 12"/>
          <p:cNvSpPr>
            <a:spLocks noChangeArrowheads="1"/>
          </p:cNvSpPr>
          <p:nvPr/>
        </p:nvSpPr>
        <p:spPr bwMode="auto">
          <a:xfrm>
            <a:off x="2484438" y="2852738"/>
            <a:ext cx="1325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Помады</a:t>
            </a:r>
          </a:p>
        </p:txBody>
      </p:sp>
      <p:sp>
        <p:nvSpPr>
          <p:cNvPr id="158733" name="Rectangle 13"/>
          <p:cNvSpPr>
            <a:spLocks noChangeArrowheads="1"/>
          </p:cNvSpPr>
          <p:nvPr/>
        </p:nvSpPr>
        <p:spPr bwMode="auto">
          <a:xfrm>
            <a:off x="6084888" y="3500438"/>
            <a:ext cx="2125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Зубные пасты</a:t>
            </a:r>
          </a:p>
        </p:txBody>
      </p:sp>
      <p:sp>
        <p:nvSpPr>
          <p:cNvPr id="158734" name="Rectangle 14"/>
          <p:cNvSpPr>
            <a:spLocks noChangeArrowheads="1"/>
          </p:cNvSpPr>
          <p:nvPr/>
        </p:nvSpPr>
        <p:spPr bwMode="auto">
          <a:xfrm>
            <a:off x="5651500" y="6237288"/>
            <a:ext cx="331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Кондитерские изделия</a:t>
            </a:r>
          </a:p>
        </p:txBody>
      </p:sp>
      <p:sp>
        <p:nvSpPr>
          <p:cNvPr id="158735" name="Rectangle 15"/>
          <p:cNvSpPr>
            <a:spLocks noChangeArrowheads="1"/>
          </p:cNvSpPr>
          <p:nvPr/>
        </p:nvSpPr>
        <p:spPr bwMode="auto">
          <a:xfrm>
            <a:off x="3276600" y="5734050"/>
            <a:ext cx="252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Изделия из кожи</a:t>
            </a:r>
          </a:p>
        </p:txBody>
      </p:sp>
      <p:sp>
        <p:nvSpPr>
          <p:cNvPr id="158737" name="Rectangle 17"/>
          <p:cNvSpPr>
            <a:spLocks noChangeArrowheads="1"/>
          </p:cNvSpPr>
          <p:nvPr/>
        </p:nvSpPr>
        <p:spPr bwMode="auto">
          <a:xfrm>
            <a:off x="3419475" y="4149725"/>
            <a:ext cx="238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Нитроглицерин</a:t>
            </a:r>
          </a:p>
        </p:txBody>
      </p:sp>
      <p:sp>
        <p:nvSpPr>
          <p:cNvPr id="158738" name="Rectangle 18"/>
          <p:cNvSpPr>
            <a:spLocks noChangeArrowheads="1"/>
          </p:cNvSpPr>
          <p:nvPr/>
        </p:nvSpPr>
        <p:spPr bwMode="auto">
          <a:xfrm>
            <a:off x="0" y="6165850"/>
            <a:ext cx="3525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Пластмассовые изделия</a:t>
            </a:r>
          </a:p>
        </p:txBody>
      </p:sp>
      <p:pic>
        <p:nvPicPr>
          <p:cNvPr id="158739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0" y="260350"/>
            <a:ext cx="11906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40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413" y="155733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41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588" y="4941888"/>
            <a:ext cx="2009775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42" name="Picture 2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188" y="4797425"/>
            <a:ext cx="1881187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43" name="Picture 2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2225" y="2060575"/>
            <a:ext cx="23939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44" name="Picture 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1275" y="4724400"/>
            <a:ext cx="14636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45" name="Picture 2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4300" y="3357563"/>
            <a:ext cx="12128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9" name="Rectangle 9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3600" b="1">
                <a:latin typeface="Times New Roman" pitchFamily="18" charset="0"/>
              </a:rPr>
              <a:t>Применение</a:t>
            </a:r>
            <a:br>
              <a:rPr lang="ru-RU" sz="3600" b="1">
                <a:latin typeface="Times New Roman" pitchFamily="18" charset="0"/>
              </a:rPr>
            </a:br>
            <a:r>
              <a:rPr lang="ru-RU" sz="3600" b="1">
                <a:latin typeface="Times New Roman" pitchFamily="18" charset="0"/>
              </a:rPr>
              <a:t> многоатомных спиртов</a:t>
            </a:r>
          </a:p>
        </p:txBody>
      </p:sp>
      <p:graphicFrame>
        <p:nvGraphicFramePr>
          <p:cNvPr id="179233" name="Group 33"/>
          <p:cNvGraphicFramePr>
            <a:graphicFrameLocks noGrp="1"/>
          </p:cNvGraphicFramePr>
          <p:nvPr>
            <p:ph idx="1"/>
          </p:nvPr>
        </p:nvGraphicFramePr>
        <p:xfrm>
          <a:off x="539750" y="1916113"/>
          <a:ext cx="8229600" cy="4906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Области применения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многоатомных спиртов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Свойство спирта, на котором основано применение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251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Антифризы для двигателей внутреннего сгорания.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Добавление в косметические средства.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Использование в качестве пластификатора.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Применение в кожевенном производстве.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 фармацевтической промышленности.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620713"/>
            <a:ext cx="8229600" cy="7667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200" b="1">
                <a:latin typeface="Times New Roman" pitchFamily="18" charset="0"/>
              </a:rPr>
              <a:t>Применение</a:t>
            </a:r>
            <a:br>
              <a:rPr lang="ru-RU" sz="3200" b="1">
                <a:latin typeface="Times New Roman" pitchFamily="18" charset="0"/>
              </a:rPr>
            </a:br>
            <a:r>
              <a:rPr lang="ru-RU" sz="3200" b="1">
                <a:latin typeface="Times New Roman" pitchFamily="18" charset="0"/>
              </a:rPr>
              <a:t> многоатомных спиртов</a:t>
            </a:r>
          </a:p>
        </p:txBody>
      </p:sp>
      <p:graphicFrame>
        <p:nvGraphicFramePr>
          <p:cNvPr id="211989" name="Group 21"/>
          <p:cNvGraphicFramePr>
            <a:graphicFrameLocks noGrp="1"/>
          </p:cNvGraphicFramePr>
          <p:nvPr>
            <p:ph idx="1"/>
          </p:nvPr>
        </p:nvGraphicFramePr>
        <p:xfrm>
          <a:off x="468313" y="1412875"/>
          <a:ext cx="8229600" cy="5120640"/>
        </p:xfrm>
        <a:graphic>
          <a:graphicData uri="http://schemas.openxmlformats.org/drawingml/2006/table">
            <a:tbl>
              <a:tblPr/>
              <a:tblGrid>
                <a:gridCol w="3959225"/>
                <a:gridCol w="4270375"/>
              </a:tblGrid>
              <a:tr h="715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Области применения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многоатомных спиртов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Свойство спирта, на котором основано применение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251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Антифризы для двигателей внутреннего сгорания.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Добавление в косметические средства.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Использование в качестве пластификатора.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Применение в кожевенном производстве.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В фармацевтической промышленности.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Низкая температура замерзания этиленгликоля.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Глицерин - смягчающее средство.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Глицерин – смазка между полимерными молекулами.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Гигроскопичность глицерина предохраняет от высыхания.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Глицерин – сосудорасширяющее средство при сердечно-сосудистых заболеваниях.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620713"/>
            <a:ext cx="8229600" cy="623887"/>
          </a:xfrm>
        </p:spPr>
        <p:txBody>
          <a:bodyPr/>
          <a:lstStyle/>
          <a:p>
            <a:r>
              <a:rPr lang="ru-RU" sz="4000" b="1">
                <a:latin typeface="Times New Roman" pitchFamily="18" charset="0"/>
              </a:rPr>
              <a:t>Выводы</a:t>
            </a:r>
          </a:p>
        </p:txBody>
      </p:sp>
      <p:sp>
        <p:nvSpPr>
          <p:cNvPr id="177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601788"/>
            <a:ext cx="8447088" cy="5256212"/>
          </a:xfrm>
          <a:solidFill>
            <a:srgbClr val="CCFF99">
              <a:alpha val="14999"/>
            </a:srgbClr>
          </a:solidFill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Blip>
                <a:blip r:embed="rId3"/>
              </a:buBlip>
            </a:pPr>
            <a:r>
              <a:rPr lang="ru-RU" sz="2800" b="1">
                <a:latin typeface="Times New Roman" pitchFamily="18" charset="0"/>
              </a:rPr>
              <a:t>Во всех многоатомных спиртах гидроксильные группы находятся при разных атомах углерода;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3"/>
              </a:buBlip>
            </a:pPr>
            <a:r>
              <a:rPr lang="ru-RU" sz="2800" b="1">
                <a:latin typeface="Times New Roman" pitchFamily="18" charset="0"/>
              </a:rPr>
              <a:t>число гидроксогрупп влияет на физические свойства спирта (за счет водородных связей);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3"/>
              </a:buBlip>
            </a:pPr>
            <a:r>
              <a:rPr lang="ru-RU" sz="2800" b="1">
                <a:latin typeface="Times New Roman" pitchFamily="18" charset="0"/>
              </a:rPr>
              <a:t>свойства, общие с одноатомными спиртами, объясняются</a:t>
            </a:r>
            <a:r>
              <a:rPr lang="ru-RU" sz="2800"/>
              <a:t> </a:t>
            </a:r>
            <a:r>
              <a:rPr lang="ru-RU" sz="2800" b="1">
                <a:latin typeface="Times New Roman" pitchFamily="18" charset="0"/>
              </a:rPr>
              <a:t> наличием функциональной группы ОН;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3"/>
              </a:buBlip>
            </a:pPr>
            <a:r>
              <a:rPr lang="ru-RU" sz="2800" b="1">
                <a:latin typeface="Times New Roman" pitchFamily="18" charset="0"/>
              </a:rPr>
              <a:t>число гидроксильных групп в молекуле обусловило, в результате их взаимного влияния, появление у многоатомных спиртов новых свойств по сравнению с одноатомными спиртами (к примеру – </a:t>
            </a:r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взаимодействие с нерастворимыми основаниями</a:t>
            </a:r>
            <a:r>
              <a:rPr lang="ru-RU" sz="2800" b="1">
                <a:latin typeface="Times New Roman" pitchFamily="18" charset="0"/>
              </a:rPr>
              <a:t>).</a:t>
            </a:r>
            <a:r>
              <a:rPr lang="ru-RU" sz="2800">
                <a:latin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088" y="476250"/>
            <a:ext cx="7297737" cy="917575"/>
          </a:xfrm>
          <a:solidFill>
            <a:srgbClr val="EBFBB7">
              <a:alpha val="31000"/>
            </a:srgbClr>
          </a:solidFill>
          <a:ln/>
        </p:spPr>
        <p:txBody>
          <a:bodyPr/>
          <a:lstStyle/>
          <a:p>
            <a:r>
              <a:rPr lang="ru-RU" sz="3600" b="1">
                <a:latin typeface="Times New Roman" pitchFamily="18" charset="0"/>
              </a:rPr>
              <a:t>Вопросы для повторения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57200" y="1989138"/>
            <a:ext cx="8291513" cy="4392612"/>
          </a:xfrm>
          <a:solidFill>
            <a:srgbClr val="FFCC66">
              <a:alpha val="12000"/>
            </a:srgbClr>
          </a:solidFill>
          <a:ln/>
        </p:spPr>
        <p:txBody>
          <a:bodyPr/>
          <a:lstStyle/>
          <a:p>
            <a:pPr marL="609600" indent="-609600">
              <a:buFont typeface="Wingdings" pitchFamily="2" charset="2"/>
              <a:buChar char="Ø"/>
            </a:pPr>
            <a:r>
              <a:rPr lang="ru-RU" sz="3600" b="1">
                <a:solidFill>
                  <a:srgbClr val="99FFCC"/>
                </a:solidFill>
                <a:latin typeface="Times New Roman" pitchFamily="18" charset="0"/>
              </a:rPr>
              <a:t>Какими способами может быть получен этиловый спирт?</a:t>
            </a:r>
          </a:p>
          <a:p>
            <a:pPr marL="609600" indent="-609600">
              <a:buFont typeface="Wingdings" pitchFamily="2" charset="2"/>
              <a:buChar char="Ø"/>
            </a:pPr>
            <a:r>
              <a:rPr lang="ru-RU" sz="3600" b="1">
                <a:solidFill>
                  <a:srgbClr val="99FFCC"/>
                </a:solidFill>
                <a:latin typeface="Times New Roman" pitchFamily="18" charset="0"/>
              </a:rPr>
              <a:t>Назовите условия промышленного процесса гидратации этилена и дайте им объяснение.</a:t>
            </a:r>
          </a:p>
        </p:txBody>
      </p:sp>
      <p:sp>
        <p:nvSpPr>
          <p:cNvPr id="24580" name="Rectangle 4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649788" y="1676400"/>
            <a:ext cx="4192587" cy="4422775"/>
          </a:xfrm>
        </p:spPr>
        <p:txBody>
          <a:bodyPr/>
          <a:lstStyle/>
          <a:p>
            <a:pPr marL="457200" indent="-457200" algn="ctr"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  <a:p>
            <a:pPr marL="457200" indent="-457200" algn="ctr">
              <a:lnSpc>
                <a:spcPct val="90000"/>
              </a:lnSpc>
              <a:buFont typeface="Wingdings" pitchFamily="2" charset="2"/>
              <a:buNone/>
            </a:pPr>
            <a:endParaRPr lang="ru-RU" sz="20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455613"/>
            <a:ext cx="8510588" cy="1044575"/>
          </a:xfrm>
          <a:gradFill rotWithShape="1">
            <a:gsLst>
              <a:gs pos="0">
                <a:srgbClr val="33CC33">
                  <a:alpha val="25999"/>
                </a:srgbClr>
              </a:gs>
              <a:gs pos="50000">
                <a:schemeClr val="bg1"/>
              </a:gs>
              <a:gs pos="100000">
                <a:srgbClr val="33CC33">
                  <a:alpha val="25999"/>
                </a:srgbClr>
              </a:gs>
            </a:gsLst>
            <a:lin ang="5400000" scaled="1"/>
          </a:gradFill>
          <a:ln/>
        </p:spPr>
        <p:txBody>
          <a:bodyPr/>
          <a:lstStyle/>
          <a:p>
            <a:r>
              <a:rPr lang="ru-RU" sz="3600" b="1">
                <a:latin typeface="Times New Roman" pitchFamily="18" charset="0"/>
              </a:rPr>
              <a:t>Задания</a:t>
            </a:r>
          </a:p>
        </p:txBody>
      </p:sp>
      <p:sp>
        <p:nvSpPr>
          <p:cNvPr id="1003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989138"/>
            <a:ext cx="8713788" cy="4302125"/>
          </a:xfrm>
          <a:solidFill>
            <a:srgbClr val="CCFF66">
              <a:alpha val="17999"/>
            </a:srgbClr>
          </a:solidFill>
          <a:ln/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3600" b="1">
                <a:solidFill>
                  <a:srgbClr val="99FFCC"/>
                </a:solidFill>
                <a:latin typeface="Times New Roman" pitchFamily="18" charset="0"/>
              </a:rPr>
              <a:t>Напишите структурные формулы пропанола-2, 2,2-диметилпропанола-1;</a:t>
            </a:r>
          </a:p>
          <a:p>
            <a:pPr>
              <a:buFont typeface="Wingdings" pitchFamily="2" charset="2"/>
              <a:buChar char="Ø"/>
            </a:pPr>
            <a:r>
              <a:rPr lang="ru-RU" sz="3600" b="1">
                <a:solidFill>
                  <a:srgbClr val="99FFCC"/>
                </a:solidFill>
                <a:latin typeface="Times New Roman" pitchFamily="18" charset="0"/>
              </a:rPr>
              <a:t>На примере пропилового спирта охарактеризуйте химические свойства одноатомных спиртов. Напишите уравнения соответствующих реакций.</a:t>
            </a:r>
          </a:p>
          <a:p>
            <a:endParaRPr lang="ru-RU" sz="3600" b="1">
              <a:solidFill>
                <a:srgbClr val="99FF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498475"/>
            <a:ext cx="8510588" cy="1055688"/>
          </a:xfrm>
          <a:solidFill>
            <a:srgbClr val="FFCC99">
              <a:alpha val="11000"/>
            </a:srgbClr>
          </a:solidFill>
          <a:ln/>
        </p:spPr>
        <p:txBody>
          <a:bodyPr/>
          <a:lstStyle/>
          <a:p>
            <a:r>
              <a:rPr lang="ru-RU" sz="3600" b="1">
                <a:latin typeface="Times New Roman" pitchFamily="18" charset="0"/>
              </a:rPr>
              <a:t>Классификация многоатомных спиртов</a:t>
            </a:r>
          </a:p>
        </p:txBody>
      </p:sp>
      <p:graphicFrame>
        <p:nvGraphicFramePr>
          <p:cNvPr id="190469" name="Organization Chart 5"/>
          <p:cNvGraphicFramePr>
            <a:graphicFrameLocks/>
          </p:cNvGraphicFramePr>
          <p:nvPr>
            <p:ph sz="half" idx="2"/>
          </p:nvPr>
        </p:nvGraphicFramePr>
        <p:xfrm>
          <a:off x="323850" y="1844675"/>
          <a:ext cx="8640763" cy="4608513"/>
        </p:xfrm>
        <a:graphic>
          <a:graphicData uri="http://schemas.openxmlformats.org/drawingml/2006/compatibility">
            <com:legacyDrawing xmlns:com="http://schemas.openxmlformats.org/drawingml/2006/compatibility" spid="_x0000_s190469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188" y="692150"/>
            <a:ext cx="8229600" cy="768350"/>
          </a:xfrm>
          <a:solidFill>
            <a:schemeClr val="accent2">
              <a:alpha val="19000"/>
            </a:schemeClr>
          </a:solidFill>
          <a:ln/>
        </p:spPr>
        <p:txBody>
          <a:bodyPr/>
          <a:lstStyle/>
          <a:p>
            <a:r>
              <a:rPr lang="ru-RU">
                <a:latin typeface="Times New Roman" pitchFamily="18" charset="0"/>
              </a:rPr>
              <a:t>Структурные формулы</a:t>
            </a:r>
          </a:p>
        </p:txBody>
      </p:sp>
      <p:sp>
        <p:nvSpPr>
          <p:cNvPr id="2222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12738" y="4867275"/>
            <a:ext cx="3725862" cy="1117600"/>
          </a:xfrm>
          <a:noFill/>
          <a:ln>
            <a:solidFill>
              <a:srgbClr val="CC0000"/>
            </a:solidFill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sz="800" b="1"/>
          </a:p>
          <a:p>
            <a:pPr algn="ctr">
              <a:buFont typeface="Wingdings" pitchFamily="2" charset="2"/>
              <a:buNone/>
            </a:pPr>
            <a:r>
              <a:rPr lang="ru-RU" sz="2300" b="1">
                <a:solidFill>
                  <a:srgbClr val="99FFCC"/>
                </a:solidFill>
                <a:latin typeface="Times New Roman" pitchFamily="18" charset="0"/>
              </a:rPr>
              <a:t>Этандиол-1,2</a:t>
            </a:r>
          </a:p>
          <a:p>
            <a:pPr algn="ctr">
              <a:buFont typeface="Wingdings" pitchFamily="2" charset="2"/>
              <a:buNone/>
            </a:pPr>
            <a:r>
              <a:rPr lang="ru-RU" sz="2300" b="1">
                <a:solidFill>
                  <a:srgbClr val="99FFCC"/>
                </a:solidFill>
                <a:latin typeface="Times New Roman" pitchFamily="18" charset="0"/>
              </a:rPr>
              <a:t>(этиленгликоль)</a:t>
            </a:r>
          </a:p>
        </p:txBody>
      </p:sp>
      <p:sp>
        <p:nvSpPr>
          <p:cNvPr id="222212" name="Rectangle 4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5095875" y="4867275"/>
            <a:ext cx="3725863" cy="1125538"/>
          </a:xfrm>
          <a:noFill/>
          <a:ln>
            <a:solidFill>
              <a:srgbClr val="FF6600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900" b="1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900" b="1">
              <a:solidFill>
                <a:schemeClr val="bg2"/>
              </a:soli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>
                <a:solidFill>
                  <a:srgbClr val="99FFCC"/>
                </a:solidFill>
                <a:latin typeface="Times New Roman" pitchFamily="18" charset="0"/>
              </a:rPr>
              <a:t>Пропантриол-1,2,3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>
                <a:solidFill>
                  <a:srgbClr val="99FFCC"/>
                </a:solidFill>
                <a:latin typeface="Times New Roman" pitchFamily="18" charset="0"/>
              </a:rPr>
              <a:t>(глицерин)</a:t>
            </a:r>
            <a:endParaRPr lang="ru-RU" sz="900" b="1">
              <a:solidFill>
                <a:srgbClr val="99FFCC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900"/>
          </a:p>
        </p:txBody>
      </p:sp>
      <p:sp>
        <p:nvSpPr>
          <p:cNvPr id="222219" name="Line 11"/>
          <p:cNvSpPr>
            <a:spLocks noChangeShapeType="1"/>
          </p:cNvSpPr>
          <p:nvPr/>
        </p:nvSpPr>
        <p:spPr bwMode="auto">
          <a:xfrm>
            <a:off x="2484438" y="3284538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220" name="Line 12"/>
          <p:cNvSpPr>
            <a:spLocks noChangeShapeType="1"/>
          </p:cNvSpPr>
          <p:nvPr/>
        </p:nvSpPr>
        <p:spPr bwMode="auto">
          <a:xfrm>
            <a:off x="1116013" y="3284538"/>
            <a:ext cx="0" cy="2889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827088" y="2649538"/>
            <a:ext cx="231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  <a:r>
              <a:rPr lang="ru-RU" sz="3600" b="1">
                <a:solidFill>
                  <a:srgbClr val="99FFCC"/>
                </a:solidFill>
              </a:rPr>
              <a:t> – СН</a:t>
            </a:r>
            <a:r>
              <a:rPr lang="ru-RU" sz="3600" b="1" baseline="-25000">
                <a:solidFill>
                  <a:srgbClr val="99FFCC"/>
                </a:solidFill>
              </a:rPr>
              <a:t>2</a:t>
            </a:r>
          </a:p>
        </p:txBody>
      </p:sp>
      <p:sp>
        <p:nvSpPr>
          <p:cNvPr id="222222" name="Rectangle 14"/>
          <p:cNvSpPr>
            <a:spLocks noChangeArrowheads="1"/>
          </p:cNvSpPr>
          <p:nvPr/>
        </p:nvSpPr>
        <p:spPr bwMode="auto">
          <a:xfrm>
            <a:off x="827088" y="3586163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ОН</a:t>
            </a:r>
          </a:p>
        </p:txBody>
      </p:sp>
      <p:sp>
        <p:nvSpPr>
          <p:cNvPr id="222223" name="Rectangle 15"/>
          <p:cNvSpPr>
            <a:spLocks noChangeArrowheads="1"/>
          </p:cNvSpPr>
          <p:nvPr/>
        </p:nvSpPr>
        <p:spPr bwMode="auto">
          <a:xfrm>
            <a:off x="2195513" y="3573463"/>
            <a:ext cx="89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CC"/>
                </a:solidFill>
              </a:rPr>
              <a:t>ОН</a:t>
            </a:r>
          </a:p>
        </p:txBody>
      </p:sp>
      <p:grpSp>
        <p:nvGrpSpPr>
          <p:cNvPr id="222234" name="Group 26"/>
          <p:cNvGrpSpPr>
            <a:grpSpLocks/>
          </p:cNvGrpSpPr>
          <p:nvPr/>
        </p:nvGrpSpPr>
        <p:grpSpPr bwMode="auto">
          <a:xfrm>
            <a:off x="4572000" y="2636838"/>
            <a:ext cx="3525838" cy="1577975"/>
            <a:chOff x="2880" y="1661"/>
            <a:chExt cx="2221" cy="994"/>
          </a:xfrm>
        </p:grpSpPr>
        <p:sp>
          <p:nvSpPr>
            <p:cNvPr id="222225" name="Line 17"/>
            <p:cNvSpPr>
              <a:spLocks noChangeShapeType="1"/>
            </p:cNvSpPr>
            <p:nvPr/>
          </p:nvSpPr>
          <p:spPr bwMode="auto">
            <a:xfrm>
              <a:off x="3878" y="2024"/>
              <a:ext cx="0" cy="18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226" name="Line 18"/>
            <p:cNvSpPr>
              <a:spLocks noChangeShapeType="1"/>
            </p:cNvSpPr>
            <p:nvPr/>
          </p:nvSpPr>
          <p:spPr bwMode="auto">
            <a:xfrm>
              <a:off x="3062" y="2061"/>
              <a:ext cx="0" cy="18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227" name="Rectangle 19"/>
            <p:cNvSpPr>
              <a:spLocks noChangeArrowheads="1"/>
            </p:cNvSpPr>
            <p:nvPr/>
          </p:nvSpPr>
          <p:spPr bwMode="auto">
            <a:xfrm>
              <a:off x="2880" y="1661"/>
              <a:ext cx="13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СН</a:t>
              </a:r>
              <a:r>
                <a:rPr lang="ru-RU" sz="3600" b="1" baseline="-25000">
                  <a:solidFill>
                    <a:srgbClr val="99FFCC"/>
                  </a:solidFill>
                </a:rPr>
                <a:t>2</a:t>
              </a:r>
              <a:r>
                <a:rPr lang="ru-RU" sz="3600" b="1">
                  <a:solidFill>
                    <a:srgbClr val="99FFCC"/>
                  </a:solidFill>
                </a:rPr>
                <a:t> – СН</a:t>
              </a:r>
              <a:endParaRPr lang="ru-RU" sz="3600" b="1" baseline="-25000">
                <a:solidFill>
                  <a:srgbClr val="99FFCC"/>
                </a:solidFill>
              </a:endParaRPr>
            </a:p>
          </p:txBody>
        </p:sp>
        <p:sp>
          <p:nvSpPr>
            <p:cNvPr id="222228" name="Rectangle 20"/>
            <p:cNvSpPr>
              <a:spLocks noChangeArrowheads="1"/>
            </p:cNvSpPr>
            <p:nvPr/>
          </p:nvSpPr>
          <p:spPr bwMode="auto">
            <a:xfrm>
              <a:off x="2880" y="2251"/>
              <a:ext cx="5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ОН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3696" y="2251"/>
              <a:ext cx="5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ОН</a:t>
              </a: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241" y="1661"/>
              <a:ext cx="8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– СН</a:t>
              </a:r>
              <a:r>
                <a:rPr lang="ru-RU" sz="3600" b="1" baseline="-25000">
                  <a:solidFill>
                    <a:srgbClr val="99FFCC"/>
                  </a:solidFill>
                </a:rPr>
                <a:t>2</a:t>
              </a:r>
            </a:p>
          </p:txBody>
        </p:sp>
        <p:sp>
          <p:nvSpPr>
            <p:cNvPr id="222231" name="Line 23"/>
            <p:cNvSpPr>
              <a:spLocks noChangeShapeType="1"/>
            </p:cNvSpPr>
            <p:nvPr/>
          </p:nvSpPr>
          <p:spPr bwMode="auto">
            <a:xfrm>
              <a:off x="4649" y="2024"/>
              <a:ext cx="0" cy="18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232" name="Rectangle 24"/>
            <p:cNvSpPr>
              <a:spLocks noChangeArrowheads="1"/>
            </p:cNvSpPr>
            <p:nvPr/>
          </p:nvSpPr>
          <p:spPr bwMode="auto">
            <a:xfrm>
              <a:off x="4513" y="2251"/>
              <a:ext cx="5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FFCC"/>
                  </a:solidFill>
                </a:rPr>
                <a:t>ОН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1" grpId="0" build="p" animBg="1"/>
      <p:bldP spid="22221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2" name="Picture 4"/>
          <p:cNvPicPr>
            <a:picLocks noChangeAspect="1" noChangeArrowheads="1"/>
          </p:cNvPicPr>
          <p:nvPr/>
        </p:nvPicPr>
        <p:blipFill>
          <a:blip r:embed="rId2"/>
          <a:srcRect l="30716" t="35432" r="29715" b="15218"/>
          <a:stretch>
            <a:fillRect/>
          </a:stretch>
        </p:blipFill>
        <p:spPr bwMode="auto">
          <a:xfrm>
            <a:off x="179388" y="1916113"/>
            <a:ext cx="4392612" cy="438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3" name="Picture 5"/>
          <p:cNvPicPr>
            <a:picLocks noChangeAspect="1" noChangeArrowheads="1"/>
          </p:cNvPicPr>
          <p:nvPr/>
        </p:nvPicPr>
        <p:blipFill>
          <a:blip r:embed="rId3"/>
          <a:srcRect l="31302" t="35432" r="29817" b="15967"/>
          <a:stretch>
            <a:fillRect/>
          </a:stretch>
        </p:blipFill>
        <p:spPr bwMode="auto">
          <a:xfrm>
            <a:off x="4500563" y="1916113"/>
            <a:ext cx="43561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2934" name="Rectangle 6"/>
          <p:cNvSpPr>
            <a:spLocks noRot="1" noChangeArrowheads="1"/>
          </p:cNvSpPr>
          <p:nvPr/>
        </p:nvSpPr>
        <p:spPr bwMode="auto">
          <a:xfrm>
            <a:off x="250825" y="476250"/>
            <a:ext cx="3725863" cy="1117600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8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3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Этандиол-1,2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3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(этиленгликоль)</a:t>
            </a:r>
          </a:p>
        </p:txBody>
      </p:sp>
      <p:sp>
        <p:nvSpPr>
          <p:cNvPr id="252935" name="Rectangle 7"/>
          <p:cNvSpPr>
            <a:spLocks noRot="1" noChangeArrowheads="1"/>
          </p:cNvSpPr>
          <p:nvPr/>
        </p:nvSpPr>
        <p:spPr bwMode="auto">
          <a:xfrm>
            <a:off x="5033963" y="476250"/>
            <a:ext cx="3725862" cy="1125538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9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900" b="1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7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Пропантриол-1,2,3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700" b="1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(глицерин)</a:t>
            </a:r>
            <a:endParaRPr lang="ru-RU" sz="900" b="1">
              <a:solidFill>
                <a:srgbClr val="99FF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9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4" grpId="0" build="p" animBg="1"/>
      <p:bldP spid="25293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2420938"/>
            <a:ext cx="8229600" cy="3886200"/>
          </a:xfrm>
          <a:gradFill rotWithShape="1">
            <a:gsLst>
              <a:gs pos="0">
                <a:schemeClr val="tx2">
                  <a:alpha val="8000"/>
                </a:schemeClr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19050">
            <a:solidFill>
              <a:schemeClr val="tx2"/>
            </a:solidFill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</a:rPr>
              <a:t>Бесцветная, прозрачная, вязкая, сиропообразная жидкость,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</a:rPr>
              <a:t>сладкая на вкус.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</a:rPr>
              <a:t>не ядовит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t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 baseline="-25000">
                <a:latin typeface="Times New Roman" pitchFamily="18" charset="0"/>
              </a:rPr>
              <a:t>кип</a:t>
            </a:r>
            <a:r>
              <a:rPr lang="ru-RU" b="1">
                <a:latin typeface="Times New Roman" pitchFamily="18" charset="0"/>
              </a:rPr>
              <a:t>= 290</a:t>
            </a:r>
            <a:r>
              <a:rPr lang="ru-RU" b="1" baseline="30000">
                <a:latin typeface="Times New Roman" pitchFamily="18" charset="0"/>
              </a:rPr>
              <a:t>0 </a:t>
            </a:r>
            <a:r>
              <a:rPr lang="ru-RU" b="1">
                <a:latin typeface="Times New Roman" pitchFamily="18" charset="0"/>
              </a:rPr>
              <a:t>С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</a:rPr>
              <a:t>Неограниченно растворим в воде,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</a:rPr>
              <a:t>очень гигроскопичен</a:t>
            </a:r>
          </a:p>
        </p:txBody>
      </p:sp>
      <p:sp>
        <p:nvSpPr>
          <p:cNvPr id="2140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692150"/>
            <a:ext cx="8229600" cy="1368425"/>
          </a:xfrm>
          <a:solidFill>
            <a:srgbClr val="FFFF99">
              <a:alpha val="33000"/>
            </a:srgbClr>
          </a:solidFill>
          <a:ln/>
        </p:spPr>
        <p:txBody>
          <a:bodyPr/>
          <a:lstStyle/>
          <a:p>
            <a:r>
              <a:rPr lang="ru-RU" sz="4000" b="1">
                <a:latin typeface="Times New Roman" pitchFamily="18" charset="0"/>
              </a:rPr>
              <a:t>Физические свойства </a:t>
            </a:r>
            <a:br>
              <a:rPr lang="ru-RU" sz="4000" b="1">
                <a:latin typeface="Times New Roman" pitchFamily="18" charset="0"/>
              </a:rPr>
            </a:br>
            <a:r>
              <a:rPr lang="ru-RU" sz="4000" b="1">
                <a:latin typeface="Times New Roman" pitchFamily="18" charset="0"/>
              </a:rPr>
              <a:t>глицерина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40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40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40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765175"/>
            <a:ext cx="8229600" cy="1439863"/>
          </a:xfrm>
          <a:gradFill rotWithShape="1">
            <a:gsLst>
              <a:gs pos="0">
                <a:srgbClr val="FFFF99">
                  <a:gamma/>
                  <a:shade val="46275"/>
                  <a:invGamma/>
                </a:srgbClr>
              </a:gs>
              <a:gs pos="50000">
                <a:srgbClr val="FFFF99">
                  <a:alpha val="2000"/>
                </a:srgbClr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r>
              <a:rPr lang="ru-RU" sz="3600" b="1">
                <a:latin typeface="Times New Roman" pitchFamily="18" charset="0"/>
              </a:rPr>
              <a:t>Физические свойства этиленгликоля</a:t>
            </a:r>
            <a:endParaRPr lang="ru-RU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2201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2492375"/>
            <a:ext cx="8229600" cy="3886200"/>
          </a:xfrm>
          <a:gradFill rotWithShape="1">
            <a:gsLst>
              <a:gs pos="0">
                <a:schemeClr val="accent1">
                  <a:alpha val="22000"/>
                </a:schemeClr>
              </a:gs>
              <a:gs pos="50000">
                <a:schemeClr val="bg1">
                  <a:alpha val="11000"/>
                </a:schemeClr>
              </a:gs>
              <a:gs pos="100000">
                <a:schemeClr val="accent1">
                  <a:alpha val="22000"/>
                </a:schemeClr>
              </a:gs>
            </a:gsLst>
            <a:lin ang="0" scaled="1"/>
          </a:gradFill>
          <a:ln w="28575">
            <a:solidFill>
              <a:srgbClr val="99FFCC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</a:rPr>
              <a:t>бесцветная вязкая жидкость со своеобразным запахом, сладкого вкуса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ядовит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b="1">
                <a:latin typeface="Times New Roman" pitchFamily="18" charset="0"/>
              </a:rPr>
              <a:t>t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ru-RU" b="1" baseline="-25000">
                <a:latin typeface="Times New Roman" pitchFamily="18" charset="0"/>
              </a:rPr>
              <a:t>кип</a:t>
            </a:r>
            <a:r>
              <a:rPr lang="ru-RU" b="1">
                <a:latin typeface="Times New Roman" pitchFamily="18" charset="0"/>
              </a:rPr>
              <a:t>= 198</a:t>
            </a:r>
            <a:r>
              <a:rPr lang="ru-RU" b="1" baseline="30000">
                <a:latin typeface="Times New Roman" pitchFamily="18" charset="0"/>
              </a:rPr>
              <a:t>0 </a:t>
            </a:r>
            <a:r>
              <a:rPr lang="ru-RU" b="1">
                <a:latin typeface="Times New Roman" pitchFamily="18" charset="0"/>
              </a:rPr>
              <a:t>С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</a:rPr>
              <a:t>С водой смешивается в любых соотношениях, причем эти растворы имеют очень низкую температуру замерзания.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01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animBg="1"/>
      <p:bldP spid="22016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2988" y="188913"/>
            <a:ext cx="7416800" cy="1439862"/>
          </a:xfrm>
          <a:solidFill>
            <a:srgbClr val="CCFF99">
              <a:alpha val="48000"/>
            </a:srgbClr>
          </a:solidFill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600" b="1">
                <a:latin typeface="Times New Roman" pitchFamily="18" charset="0"/>
              </a:rPr>
              <a:t>Сравнение физических свойств одноатомных и многоатомных спиртов</a:t>
            </a:r>
          </a:p>
        </p:txBody>
      </p:sp>
      <p:graphicFrame>
        <p:nvGraphicFramePr>
          <p:cNvPr id="199706" name="Group 26"/>
          <p:cNvGraphicFramePr>
            <a:graphicFrameLocks noGrp="1"/>
          </p:cNvGraphicFramePr>
          <p:nvPr>
            <p:ph idx="1"/>
          </p:nvPr>
        </p:nvGraphicFramePr>
        <p:xfrm>
          <a:off x="755650" y="2133600"/>
          <a:ext cx="8101013" cy="4004882"/>
        </p:xfrm>
        <a:graphic>
          <a:graphicData uri="http://schemas.openxmlformats.org/drawingml/2006/table">
            <a:tbl>
              <a:tblPr/>
              <a:tblGrid>
                <a:gridCol w="2654300"/>
                <a:gridCol w="1397000"/>
                <a:gridCol w="1709738"/>
                <a:gridCol w="2339975"/>
              </a:tblGrid>
              <a:tr h="138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Спирты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М</a:t>
                      </a:r>
                      <a:r>
                        <a:rPr kumimoji="0" 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r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кип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0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Плотность, г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см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3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</a:tr>
              <a:tr h="2547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Этанол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Пропанол-1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Глицерин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290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0,79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0,80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1,26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1192</TotalTime>
  <Words>638</Words>
  <Application>Microsoft Office PowerPoint</Application>
  <PresentationFormat>Экран (4:3)</PresentationFormat>
  <Paragraphs>216</Paragraphs>
  <Slides>19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Wingdings</vt:lpstr>
      <vt:lpstr>Times New Roman</vt:lpstr>
      <vt:lpstr>Symbol</vt:lpstr>
      <vt:lpstr>Облака</vt:lpstr>
      <vt:lpstr>Слайд 1</vt:lpstr>
      <vt:lpstr>Вопросы для повторения</vt:lpstr>
      <vt:lpstr>Задания</vt:lpstr>
      <vt:lpstr>Классификация многоатомных спиртов</vt:lpstr>
      <vt:lpstr>Структурные формулы</vt:lpstr>
      <vt:lpstr>Слайд 6</vt:lpstr>
      <vt:lpstr>Физические свойства  глицерина</vt:lpstr>
      <vt:lpstr>Физические свойства этиленгликоля</vt:lpstr>
      <vt:lpstr>Сравнение физических свойств одноатомных и многоатомных спиртов</vt:lpstr>
      <vt:lpstr>Слайд 10</vt:lpstr>
      <vt:lpstr>Слайд 11</vt:lpstr>
      <vt:lpstr>Слайд 12</vt:lpstr>
      <vt:lpstr>Слайд 13</vt:lpstr>
      <vt:lpstr>Получение</vt:lpstr>
      <vt:lpstr>Применение этиленгликоля</vt:lpstr>
      <vt:lpstr>Применение глицерина</vt:lpstr>
      <vt:lpstr>Применение  многоатомных спиртов</vt:lpstr>
      <vt:lpstr>Применение  многоатомных спиртов</vt:lpstr>
      <vt:lpstr>Выводы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Kinji</dc:creator>
  <cp:lastModifiedBy>XP GAME 2008</cp:lastModifiedBy>
  <cp:revision>24</cp:revision>
  <dcterms:created xsi:type="dcterms:W3CDTF">2008-01-20T10:36:31Z</dcterms:created>
  <dcterms:modified xsi:type="dcterms:W3CDTF">2012-09-03T16:07:49Z</dcterms:modified>
</cp:coreProperties>
</file>