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60" r:id="rId2"/>
    <p:sldId id="258" r:id="rId3"/>
    <p:sldId id="256" r:id="rId4"/>
    <p:sldId id="257" r:id="rId5"/>
    <p:sldId id="261" r:id="rId6"/>
    <p:sldId id="262" r:id="rId7"/>
    <p:sldId id="264" r:id="rId8"/>
    <p:sldId id="265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BCFF19-72FD-4AE5-94B8-8D9638BC2D9C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F3BCB-2102-40D5-9CF3-18BF3DB8A53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F3BCB-2102-40D5-9CF3-18BF3DB8A53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CDD19-2F70-4874-AF71-E8E4C7BF7FB7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B3F6-D58E-447F-81B9-668B9A6CC7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CDD19-2F70-4874-AF71-E8E4C7BF7FB7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B3F6-D58E-447F-81B9-668B9A6CC7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CDD19-2F70-4874-AF71-E8E4C7BF7FB7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B3F6-D58E-447F-81B9-668B9A6CC7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CDD19-2F70-4874-AF71-E8E4C7BF7FB7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B3F6-D58E-447F-81B9-668B9A6CC7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CDD19-2F70-4874-AF71-E8E4C7BF7FB7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B3F6-D58E-447F-81B9-668B9A6CC7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CDD19-2F70-4874-AF71-E8E4C7BF7FB7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B3F6-D58E-447F-81B9-668B9A6CC7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CDD19-2F70-4874-AF71-E8E4C7BF7FB7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B3F6-D58E-447F-81B9-668B9A6CC7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CDD19-2F70-4874-AF71-E8E4C7BF7FB7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B3F6-D58E-447F-81B9-668B9A6CC7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CDD19-2F70-4874-AF71-E8E4C7BF7FB7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B3F6-D58E-447F-81B9-668B9A6CC7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CDD19-2F70-4874-AF71-E8E4C7BF7FB7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B3F6-D58E-447F-81B9-668B9A6CC7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CDD19-2F70-4874-AF71-E8E4C7BF7FB7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9B3F6-D58E-447F-81B9-668B9A6CC7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CDD19-2F70-4874-AF71-E8E4C7BF7FB7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9B3F6-D58E-447F-81B9-668B9A6CC7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041.help-rus-student.ru/pictures_fail/234_1.ht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041.help-rus-student.ru/pictures_fail/234_2.ht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R Cyr MT" pitchFamily="18" charset="0"/>
                <a:cs typeface="Times New Roman" pitchFamily="18" charset="0"/>
              </a:rPr>
              <a:t>НАСЛЕДСТВЕННЫЕ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R Cyr MT" pitchFamily="18" charset="0"/>
                <a:cs typeface="Times New Roman" pitchFamily="18" charset="0"/>
              </a:rPr>
              <a:t>БОЛЕЗНИ,  СЦЕПЛЕННЫЕ С ПОЛОМ</a:t>
            </a:r>
            <a:endParaRPr lang="en-US" b="1" dirty="0">
              <a:solidFill>
                <a:schemeClr val="tx2">
                  <a:lumMod val="50000"/>
                </a:schemeClr>
              </a:solidFill>
              <a:effectLst/>
              <a:latin typeface="Times NR Cyr MT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Содержимое 5" descr="дж.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00694" y="1214422"/>
            <a:ext cx="2156535" cy="30003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1800" dirty="0"/>
              <a:t> Дальтонизм – частично цветная слепота, неспособность различать главным образом красный и зеленый цвета. </a:t>
            </a:r>
            <a:endParaRPr lang="en-US" sz="1800" dirty="0"/>
          </a:p>
          <a:p>
            <a:pPr algn="just"/>
            <a:r>
              <a:rPr lang="ru-RU" sz="1800" dirty="0"/>
              <a:t>    Это заболевание  впервые описал в 1794 году английский физик и химик Джон Дальтон, который сам у себя </a:t>
            </a:r>
            <a:r>
              <a:rPr lang="ru-RU" sz="1800" dirty="0" smtClean="0"/>
              <a:t>его </a:t>
            </a:r>
            <a:r>
              <a:rPr lang="ru-RU" sz="1800" dirty="0" smtClean="0"/>
              <a:t>и </a:t>
            </a:r>
            <a:r>
              <a:rPr lang="ru-RU" sz="1800" dirty="0" smtClean="0"/>
              <a:t>обнаружил</a:t>
            </a:r>
            <a:r>
              <a:rPr lang="ru-RU" sz="1800" dirty="0"/>
              <a:t>. </a:t>
            </a:r>
            <a:endParaRPr lang="ru-RU" sz="1800" dirty="0" smtClean="0"/>
          </a:p>
          <a:p>
            <a:pPr algn="just"/>
            <a:r>
              <a:rPr lang="ru-RU" sz="1800" dirty="0"/>
              <a:t> По статистике дальтонизм </a:t>
            </a:r>
            <a:r>
              <a:rPr lang="ru-RU" sz="1800" dirty="0" smtClean="0"/>
              <a:t>проявляется </a:t>
            </a:r>
            <a:r>
              <a:rPr lang="ru-RU" sz="1800" dirty="0"/>
              <a:t>у </a:t>
            </a:r>
            <a:r>
              <a:rPr lang="ru-RU" sz="1800" dirty="0" smtClean="0"/>
              <a:t>8% </a:t>
            </a:r>
            <a:r>
              <a:rPr lang="ru-RU" sz="1800" dirty="0"/>
              <a:t>мужчин, но носительницами этого гена являются 13% женщин (т.е. они имеют этот ген в гетерозиготном состоянии).</a:t>
            </a:r>
            <a:endParaRPr lang="en-US" sz="1800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ДАЛЬТОНИЗМ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так видит здоровый человек …      а так дал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тоник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endParaRPr lang="en-US" sz="2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Слева — копия тибетской иконы, выполненная художником с нормальным цветоощущением. Справа — та же репродукция, выполненная художником с цветовой слепотой на зелёный цвет. Рисунки из коллекции профессора Е. Б. Рабкина. Дальтонизм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1301991" y="1600200"/>
            <a:ext cx="6540017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ДАЛЬТОНИЗМ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  так видит здоровый человек …      а так дальтоник </a:t>
            </a:r>
            <a:endParaRPr lang="en-US" sz="2700" dirty="0"/>
          </a:p>
        </p:txBody>
      </p:sp>
      <p:pic>
        <p:nvPicPr>
          <p:cNvPr id="4" name="Содержимое 3" descr="Слева — репродукция с картины художника Богданова «Ждёт». Справа — копия этой репродукции, выполненная художником с цветовой слепотой на красный цвет. Рисунки из коллекции профессора Е. Б. Рабкина. Дальтонизм.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1000100" y="2071678"/>
            <a:ext cx="7175500" cy="4191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Гемофилия</a:t>
            </a:r>
            <a:r>
              <a:rPr lang="ru-RU" dirty="0" smtClean="0"/>
              <a:t> </a:t>
            </a:r>
            <a:endParaRPr lang="en-US" dirty="0"/>
          </a:p>
        </p:txBody>
      </p:sp>
      <p:pic>
        <p:nvPicPr>
          <p:cNvPr id="4" name="Содержимое 3" descr="гемофилия 1.jpg"/>
          <p:cNvPicPr>
            <a:picLocks noGrp="1" noChangeAspect="1"/>
          </p:cNvPicPr>
          <p:nvPr>
            <p:ph idx="1"/>
          </p:nvPr>
        </p:nvPicPr>
        <p:blipFill>
          <a:blip r:embed="rId2"/>
          <a:srcRect b="7692"/>
          <a:stretch>
            <a:fillRect/>
          </a:stretch>
        </p:blipFill>
        <p:spPr>
          <a:xfrm>
            <a:off x="267445" y="1857364"/>
            <a:ext cx="5814721" cy="3571900"/>
          </a:xfrm>
        </p:spPr>
      </p:pic>
      <p:pic>
        <p:nvPicPr>
          <p:cNvPr id="5" name="Picture 50" descr="ник 5"/>
          <p:cNvPicPr>
            <a:picLocks noChangeAspect="1" noChangeArrowheads="1"/>
          </p:cNvPicPr>
          <p:nvPr/>
        </p:nvPicPr>
        <p:blipFill>
          <a:blip r:embed="rId3">
            <a:lum bright="-6000" contrast="36000"/>
          </a:blip>
          <a:srcRect/>
          <a:stretch>
            <a:fillRect/>
          </a:stretch>
        </p:blipFill>
        <p:spPr bwMode="auto">
          <a:xfrm>
            <a:off x="6286512" y="1500174"/>
            <a:ext cx="2266950" cy="2098675"/>
          </a:xfrm>
          <a:prstGeom prst="rect">
            <a:avLst/>
          </a:prstGeom>
          <a:noFill/>
        </p:spPr>
      </p:pic>
      <p:pic>
        <p:nvPicPr>
          <p:cNvPr id="6" name="Picture 49" descr="ник 4"/>
          <p:cNvPicPr>
            <a:picLocks noChangeAspect="1" noChangeArrowheads="1"/>
          </p:cNvPicPr>
          <p:nvPr/>
        </p:nvPicPr>
        <p:blipFill>
          <a:blip r:embed="rId4">
            <a:lum contrast="24000"/>
          </a:blip>
          <a:srcRect/>
          <a:stretch>
            <a:fillRect/>
          </a:stretch>
        </p:blipFill>
        <p:spPr bwMode="auto">
          <a:xfrm>
            <a:off x="6643702" y="3929066"/>
            <a:ext cx="1824038" cy="252095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57422" y="500042"/>
            <a:ext cx="53204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НАСЛЕДОВАНИЕ, СЦЕПЛЕННОЕ С ПОЛОМ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7" descr="силуэт че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857364"/>
            <a:ext cx="576262" cy="19431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14480" y="1857364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 smtClean="0">
                <a:solidFill>
                  <a:srgbClr val="33CC33"/>
                </a:solidFill>
              </a:rPr>
              <a:t>ген нормального</a:t>
            </a:r>
          </a:p>
          <a:p>
            <a:pPr>
              <a:spcBef>
                <a:spcPct val="50000"/>
              </a:spcBef>
            </a:pPr>
            <a:r>
              <a:rPr lang="ru-RU" dirty="0" smtClean="0">
                <a:solidFill>
                  <a:srgbClr val="33CC33"/>
                </a:solidFill>
              </a:rPr>
              <a:t>свертывания крови – </a:t>
            </a:r>
            <a:r>
              <a:rPr lang="en-US" b="1" dirty="0" smtClean="0">
                <a:solidFill>
                  <a:srgbClr val="CC0000"/>
                </a:solidFill>
              </a:rPr>
              <a:t>H</a:t>
            </a:r>
            <a:endParaRPr lang="ru-RU" b="1" dirty="0">
              <a:solidFill>
                <a:srgbClr val="CC0000"/>
              </a:solidFill>
            </a:endParaRPr>
          </a:p>
        </p:txBody>
      </p:sp>
      <p:sp>
        <p:nvSpPr>
          <p:cNvPr id="7" name="AutoShape 41"/>
          <p:cNvSpPr>
            <a:spLocks noChangeArrowheads="1"/>
          </p:cNvSpPr>
          <p:nvPr/>
        </p:nvSpPr>
        <p:spPr bwMode="auto">
          <a:xfrm>
            <a:off x="1116013" y="1989138"/>
            <a:ext cx="215900" cy="217487"/>
          </a:xfrm>
          <a:prstGeom prst="star16">
            <a:avLst>
              <a:gd name="adj" fmla="val 37500"/>
            </a:avLst>
          </a:prstGeom>
          <a:solidFill>
            <a:srgbClr val="FFFF66"/>
          </a:solidFill>
          <a:ln w="28575">
            <a:solidFill>
              <a:srgbClr val="FF99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 Box 34"/>
          <p:cNvSpPr txBox="1">
            <a:spLocks noChangeArrowheads="1"/>
          </p:cNvSpPr>
          <p:nvPr/>
        </p:nvSpPr>
        <p:spPr bwMode="auto">
          <a:xfrm>
            <a:off x="1785918" y="2928934"/>
            <a:ext cx="35274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33CC33"/>
                </a:solidFill>
                <a:latin typeface="+mn-lt"/>
              </a:rPr>
              <a:t>ген нормального</a:t>
            </a:r>
          </a:p>
          <a:p>
            <a:pPr>
              <a:spcBef>
                <a:spcPct val="50000"/>
              </a:spcBef>
            </a:pPr>
            <a:r>
              <a:rPr lang="ru-RU" dirty="0">
                <a:solidFill>
                  <a:srgbClr val="33CC33"/>
                </a:solidFill>
                <a:latin typeface="+mn-lt"/>
              </a:rPr>
              <a:t>цветового зрения - </a:t>
            </a:r>
            <a:r>
              <a:rPr lang="en-US" b="1" dirty="0">
                <a:solidFill>
                  <a:srgbClr val="CC0000"/>
                </a:solidFill>
                <a:latin typeface="+mn-lt"/>
              </a:rPr>
              <a:t>D</a:t>
            </a:r>
            <a:endParaRPr lang="ru-RU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9" name="AutoShape 42"/>
          <p:cNvSpPr>
            <a:spLocks noChangeArrowheads="1"/>
          </p:cNvSpPr>
          <p:nvPr/>
        </p:nvSpPr>
        <p:spPr bwMode="auto">
          <a:xfrm>
            <a:off x="1071538" y="3071810"/>
            <a:ext cx="215900" cy="217488"/>
          </a:xfrm>
          <a:prstGeom prst="star16">
            <a:avLst>
              <a:gd name="adj" fmla="val 37500"/>
            </a:avLst>
          </a:prstGeom>
          <a:solidFill>
            <a:srgbClr val="FFFF66"/>
          </a:solidFill>
          <a:ln w="28575">
            <a:solidFill>
              <a:srgbClr val="FF99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" name="Group 17"/>
          <p:cNvGrpSpPr>
            <a:grpSpLocks/>
          </p:cNvGrpSpPr>
          <p:nvPr/>
        </p:nvGrpSpPr>
        <p:grpSpPr bwMode="auto">
          <a:xfrm>
            <a:off x="7437438" y="2205038"/>
            <a:ext cx="1706562" cy="4386262"/>
            <a:chOff x="703" y="1026"/>
            <a:chExt cx="1075" cy="2763"/>
          </a:xfrm>
        </p:grpSpPr>
        <p:pic>
          <p:nvPicPr>
            <p:cNvPr id="11" name="Picture 18" descr="хром-У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03" y="1026"/>
              <a:ext cx="1075" cy="2449"/>
            </a:xfrm>
            <a:prstGeom prst="rect">
              <a:avLst/>
            </a:prstGeom>
            <a:noFill/>
          </p:spPr>
        </p:pic>
        <p:sp>
          <p:nvSpPr>
            <p:cNvPr id="12" name="Text Box 19"/>
            <p:cNvSpPr txBox="1">
              <a:spLocks noChangeArrowheads="1"/>
            </p:cNvSpPr>
            <p:nvPr/>
          </p:nvSpPr>
          <p:spPr bwMode="auto">
            <a:xfrm>
              <a:off x="1292" y="3385"/>
              <a:ext cx="4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3600" b="1">
                  <a:solidFill>
                    <a:srgbClr val="CC3300"/>
                  </a:solidFill>
                  <a:latin typeface="Comic Sans MS" pitchFamily="66" charset="0"/>
                </a:rPr>
                <a:t>У</a:t>
              </a:r>
            </a:p>
          </p:txBody>
        </p:sp>
      </p:grpSp>
      <p:grpSp>
        <p:nvGrpSpPr>
          <p:cNvPr id="13" name="Group 20"/>
          <p:cNvGrpSpPr>
            <a:grpSpLocks/>
          </p:cNvGrpSpPr>
          <p:nvPr/>
        </p:nvGrpSpPr>
        <p:grpSpPr bwMode="auto">
          <a:xfrm>
            <a:off x="6516688" y="1700213"/>
            <a:ext cx="1728787" cy="4889500"/>
            <a:chOff x="158" y="709"/>
            <a:chExt cx="1089" cy="3080"/>
          </a:xfrm>
        </p:grpSpPr>
        <p:pic>
          <p:nvPicPr>
            <p:cNvPr id="14" name="Picture 21" descr="хром-Х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58" y="709"/>
              <a:ext cx="1089" cy="2766"/>
            </a:xfrm>
            <a:prstGeom prst="rect">
              <a:avLst/>
            </a:prstGeom>
            <a:noFill/>
          </p:spPr>
        </p:pic>
        <p:sp>
          <p:nvSpPr>
            <p:cNvPr id="15" name="Text Box 22"/>
            <p:cNvSpPr txBox="1">
              <a:spLocks noChangeArrowheads="1"/>
            </p:cNvSpPr>
            <p:nvPr/>
          </p:nvSpPr>
          <p:spPr bwMode="auto">
            <a:xfrm>
              <a:off x="793" y="3385"/>
              <a:ext cx="363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3600" b="1">
                  <a:solidFill>
                    <a:srgbClr val="CC3300"/>
                  </a:solidFill>
                  <a:latin typeface="Comic Sans MS" pitchFamily="66" charset="0"/>
                </a:rPr>
                <a:t>Х</a:t>
              </a:r>
            </a:p>
          </p:txBody>
        </p:sp>
      </p:grp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7308850" y="1989138"/>
            <a:ext cx="935038" cy="935037"/>
          </a:xfrm>
          <a:prstGeom prst="rect">
            <a:avLst/>
          </a:prstGeom>
          <a:gradFill rotWithShape="1">
            <a:gsLst>
              <a:gs pos="0">
                <a:srgbClr val="FF6600">
                  <a:alpha val="39999"/>
                </a:srgbClr>
              </a:gs>
              <a:gs pos="100000">
                <a:srgbClr val="FF9966">
                  <a:alpha val="35001"/>
                </a:srgbClr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Text Box 50"/>
          <p:cNvSpPr txBox="1">
            <a:spLocks noChangeArrowheads="1"/>
          </p:cNvSpPr>
          <p:nvPr/>
        </p:nvSpPr>
        <p:spPr bwMode="auto">
          <a:xfrm>
            <a:off x="7524750" y="2333625"/>
            <a:ext cx="504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CC0000"/>
                </a:solidFill>
                <a:latin typeface="Comic Sans MS" pitchFamily="66" charset="0"/>
              </a:rPr>
              <a:t>d</a:t>
            </a:r>
            <a:endParaRPr lang="ru-RU" sz="2800" dirty="0">
              <a:solidFill>
                <a:srgbClr val="CC0000"/>
              </a:solidFill>
              <a:latin typeface="Comic Sans MS" pitchFamily="66" charset="0"/>
            </a:endParaRPr>
          </a:p>
        </p:txBody>
      </p:sp>
      <p:sp>
        <p:nvSpPr>
          <p:cNvPr id="21" name="Text Box 49"/>
          <p:cNvSpPr txBox="1">
            <a:spLocks noChangeArrowheads="1"/>
          </p:cNvSpPr>
          <p:nvPr/>
        </p:nvSpPr>
        <p:spPr bwMode="auto">
          <a:xfrm>
            <a:off x="7524750" y="2333625"/>
            <a:ext cx="576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CC0000"/>
                </a:solidFill>
                <a:latin typeface="Comic Sans MS" pitchFamily="66" charset="0"/>
              </a:rPr>
              <a:t>D</a:t>
            </a:r>
            <a:endParaRPr lang="ru-RU" sz="2800" dirty="0">
              <a:solidFill>
                <a:srgbClr val="CC0000"/>
              </a:solidFill>
              <a:latin typeface="Comic Sans MS" pitchFamily="66" charset="0"/>
            </a:endParaRPr>
          </a:p>
        </p:txBody>
      </p:sp>
      <p:sp>
        <p:nvSpPr>
          <p:cNvPr id="22" name="Text Box 48"/>
          <p:cNvSpPr txBox="1">
            <a:spLocks noChangeArrowheads="1"/>
          </p:cNvSpPr>
          <p:nvPr/>
        </p:nvSpPr>
        <p:spPr bwMode="auto">
          <a:xfrm>
            <a:off x="7596188" y="2133600"/>
            <a:ext cx="5032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CC0000"/>
                </a:solidFill>
                <a:latin typeface="Comic Sans MS" pitchFamily="66" charset="0"/>
              </a:rPr>
              <a:t>h</a:t>
            </a:r>
            <a:endParaRPr lang="ru-RU" sz="2800" dirty="0">
              <a:solidFill>
                <a:srgbClr val="CC0000"/>
              </a:solidFill>
              <a:latin typeface="Comic Sans MS" pitchFamily="66" charset="0"/>
            </a:endParaRPr>
          </a:p>
        </p:txBody>
      </p:sp>
      <p:sp>
        <p:nvSpPr>
          <p:cNvPr id="23" name="Text Box 47"/>
          <p:cNvSpPr txBox="1">
            <a:spLocks noChangeArrowheads="1"/>
          </p:cNvSpPr>
          <p:nvPr/>
        </p:nvSpPr>
        <p:spPr bwMode="auto">
          <a:xfrm>
            <a:off x="7524750" y="2133600"/>
            <a:ext cx="6111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CC0000"/>
                </a:solidFill>
                <a:latin typeface="Comic Sans MS" pitchFamily="66" charset="0"/>
              </a:rPr>
              <a:t>H</a:t>
            </a:r>
            <a:endParaRPr lang="ru-RU" sz="2800" dirty="0">
              <a:solidFill>
                <a:srgbClr val="CC0000"/>
              </a:solidFill>
              <a:latin typeface="Comic Sans MS" pitchFamily="66" charset="0"/>
            </a:endParaRPr>
          </a:p>
        </p:txBody>
      </p:sp>
      <p:sp>
        <p:nvSpPr>
          <p:cNvPr id="24" name="Text Box 33"/>
          <p:cNvSpPr txBox="1">
            <a:spLocks noChangeArrowheads="1"/>
          </p:cNvSpPr>
          <p:nvPr/>
        </p:nvSpPr>
        <p:spPr bwMode="auto">
          <a:xfrm>
            <a:off x="4859338" y="1844675"/>
            <a:ext cx="2447925" cy="1015663"/>
          </a:xfrm>
          <a:prstGeom prst="rect">
            <a:avLst/>
          </a:prstGeom>
          <a:gradFill rotWithShape="1">
            <a:gsLst>
              <a:gs pos="0">
                <a:srgbClr val="FFFFCC">
                  <a:alpha val="49001"/>
                </a:srgbClr>
              </a:gs>
              <a:gs pos="100000">
                <a:srgbClr val="FFCC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FF3399"/>
                </a:solidFill>
                <a:latin typeface="+mn-lt"/>
              </a:rPr>
              <a:t>ген</a:t>
            </a:r>
          </a:p>
          <a:p>
            <a:pPr>
              <a:spcBef>
                <a:spcPct val="50000"/>
              </a:spcBef>
            </a:pPr>
            <a:r>
              <a:rPr lang="ru-RU" dirty="0">
                <a:solidFill>
                  <a:srgbClr val="FF3399"/>
                </a:solidFill>
                <a:latin typeface="+mn-lt"/>
              </a:rPr>
              <a:t>гемофилии - </a:t>
            </a:r>
            <a:r>
              <a:rPr lang="en-US" b="1" dirty="0">
                <a:solidFill>
                  <a:srgbClr val="CC0000"/>
                </a:solidFill>
                <a:latin typeface="+mn-lt"/>
              </a:rPr>
              <a:t>h</a:t>
            </a:r>
            <a:endParaRPr lang="ru-RU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25" name="Text Box 35"/>
          <p:cNvSpPr txBox="1">
            <a:spLocks noChangeArrowheads="1"/>
          </p:cNvSpPr>
          <p:nvPr/>
        </p:nvSpPr>
        <p:spPr bwMode="auto">
          <a:xfrm>
            <a:off x="4859338" y="3213100"/>
            <a:ext cx="2592387" cy="1015663"/>
          </a:xfrm>
          <a:prstGeom prst="rect">
            <a:avLst/>
          </a:prstGeom>
          <a:gradFill rotWithShape="1">
            <a:gsLst>
              <a:gs pos="0">
                <a:srgbClr val="FFFFCC">
                  <a:alpha val="48000"/>
                </a:srgbClr>
              </a:gs>
              <a:gs pos="100000">
                <a:srgbClr val="FFCC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FF3399"/>
                </a:solidFill>
                <a:latin typeface="+mn-lt"/>
              </a:rPr>
              <a:t>ген </a:t>
            </a:r>
          </a:p>
          <a:p>
            <a:pPr>
              <a:spcBef>
                <a:spcPct val="50000"/>
              </a:spcBef>
            </a:pPr>
            <a:r>
              <a:rPr lang="ru-RU" dirty="0">
                <a:solidFill>
                  <a:srgbClr val="FF3399"/>
                </a:solidFill>
                <a:latin typeface="+mn-lt"/>
              </a:rPr>
              <a:t>дальтонизма - </a:t>
            </a:r>
            <a:r>
              <a:rPr lang="en-US" b="1" dirty="0">
                <a:solidFill>
                  <a:srgbClr val="CC0000"/>
                </a:solidFill>
                <a:latin typeface="+mn-lt"/>
              </a:rPr>
              <a:t>d</a:t>
            </a:r>
            <a:endParaRPr lang="ru-RU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26" name="Text Box 45"/>
          <p:cNvSpPr txBox="1">
            <a:spLocks noChangeArrowheads="1"/>
          </p:cNvSpPr>
          <p:nvPr/>
        </p:nvSpPr>
        <p:spPr bwMode="auto">
          <a:xfrm>
            <a:off x="1285852" y="5072074"/>
            <a:ext cx="60483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8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8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8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8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8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80"/>
                            </p:stCondLst>
                            <p:childTnLst>
                              <p:par>
                                <p:cTn id="48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80"/>
                            </p:stCondLst>
                            <p:childTnLst>
                              <p:par>
                                <p:cTn id="54" presetID="5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28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280"/>
                            </p:stCondLst>
                            <p:childTnLst>
                              <p:par>
                                <p:cTn id="66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280"/>
                            </p:stCondLst>
                            <p:childTnLst>
                              <p:par>
                                <p:cTn id="72" presetID="5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280"/>
                            </p:stCondLst>
                            <p:childTnLst>
                              <p:par>
                                <p:cTn id="7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780"/>
                            </p:stCondLst>
                            <p:childTnLst>
                              <p:par>
                                <p:cTn id="84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780"/>
                            </p:stCondLst>
                            <p:childTnLst>
                              <p:par>
                                <p:cTn id="90" presetID="5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780"/>
                            </p:stCondLst>
                            <p:childTnLst>
                              <p:par>
                                <p:cTn id="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6780"/>
                            </p:stCondLst>
                            <p:childTnLst>
                              <p:par>
                                <p:cTn id="102" presetID="23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0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8780"/>
                            </p:stCondLst>
                            <p:childTnLst>
                              <p:par>
                                <p:cTn id="108" presetID="55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00"/>
                            </p:stCondLst>
                            <p:childTnLst>
                              <p:par>
                                <p:cTn id="1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80"/>
                            </p:stCondLst>
                            <p:childTnLst>
                              <p:par>
                                <p:cTn id="127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80"/>
                            </p:stCondLst>
                            <p:childTnLst>
                              <p:par>
                                <p:cTn id="133" presetID="6" presetClass="emph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34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xit" presetSubtype="0" fill="hold" grpId="2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9" grpId="0" animBg="1"/>
      <p:bldP spid="20" grpId="0"/>
      <p:bldP spid="20" grpId="1"/>
      <p:bldP spid="20" grpId="2"/>
      <p:bldP spid="21" grpId="0"/>
      <p:bldP spid="21" grpId="1"/>
      <p:bldP spid="21" grpId="2"/>
      <p:bldP spid="22" grpId="0"/>
      <p:bldP spid="22" grpId="1"/>
      <p:bldP spid="22" grpId="2"/>
      <p:bldP spid="23" grpId="0"/>
      <p:bldP spid="23" grpId="1"/>
      <p:bldP spid="23" grpId="2"/>
      <p:bldP spid="24" grpId="0" animBg="1"/>
      <p:bldP spid="25" grpId="0" animBg="1"/>
      <p:bldP spid="26" grpId="0"/>
      <p:bldP spid="26" grpId="1"/>
      <p:bldP spid="26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Диагностика заболеваний и безопасность жизнедеятельности</a:t>
            </a:r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Диагностика на ранней стадии эмбрионального развития и прерывание беременности на ранней стадии.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Избегать факторов, </a:t>
            </a:r>
            <a:r>
              <a:rPr lang="ru-RU" dirty="0" smtClean="0"/>
              <a:t>вызывающих </a:t>
            </a:r>
            <a:r>
              <a:rPr lang="ru-RU" dirty="0" smtClean="0"/>
              <a:t>мутации: употребление наркотиков, никотина, алкоголя.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Чаще бывать на свежем воздухе, не употреблять пищевые добавки, без консультации врача не употреблять лекарственные препараты.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Каким может быть зрение у детей от брака мужчины и женщины, нормально различающих цвета, если известно, что отцы у них были дальтоники? (Ген  дальтонизма рецессивен и расположен в Х - хромосоме).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Параграф 26;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Задание 1, 4, 5;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Вопрос на стр. 96 вопрос 4* (по желанию);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Творческое задание: мини-доклад о синдроме Дауна.</a:t>
            </a:r>
          </a:p>
          <a:p>
            <a:pPr algn="just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en-US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231</Words>
  <Application>Microsoft Office PowerPoint</Application>
  <PresentationFormat>Экран (4:3)</PresentationFormat>
  <Paragraphs>36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НАСЛЕДСТВЕННЫЕ БОЛЕЗНИ,  СЦЕПЛЕННЫЕ С ПОЛОМ</vt:lpstr>
      <vt:lpstr>Слайд 2</vt:lpstr>
      <vt:lpstr>ДАЛЬТОНИЗМ      так видит здоровый человек …      а так дальтоник         </vt:lpstr>
      <vt:lpstr>ДАЛЬТОНИЗМ    так видит здоровый человек …      а так дальтоник </vt:lpstr>
      <vt:lpstr>Гемофилия </vt:lpstr>
      <vt:lpstr>Слайд 6</vt:lpstr>
      <vt:lpstr>Диагностика заболеваний и безопасность жизнедеятельности</vt:lpstr>
      <vt:lpstr>ЗАДАЧА </vt:lpstr>
      <vt:lpstr>Домашнее задание: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ДАЛЬТОНИЗМ      так видит здоровый человек …      а так дальтоник         </dc:title>
  <dc:creator>dima</dc:creator>
  <cp:lastModifiedBy>Admin</cp:lastModifiedBy>
  <cp:revision>16</cp:revision>
  <dcterms:created xsi:type="dcterms:W3CDTF">2008-12-11T14:56:11Z</dcterms:created>
  <dcterms:modified xsi:type="dcterms:W3CDTF">2010-02-12T10:09:23Z</dcterms:modified>
</cp:coreProperties>
</file>