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72" r:id="rId8"/>
    <p:sldId id="261" r:id="rId9"/>
    <p:sldId id="270" r:id="rId10"/>
    <p:sldId id="267" r:id="rId11"/>
    <p:sldId id="264" r:id="rId12"/>
    <p:sldId id="265" r:id="rId13"/>
    <p:sldId id="269" r:id="rId14"/>
    <p:sldId id="266" r:id="rId15"/>
    <p:sldId id="268" r:id="rId16"/>
    <p:sldId id="271" r:id="rId17"/>
    <p:sldId id="276" r:id="rId18"/>
    <p:sldId id="277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897FAB6-9EB2-44E1-BCC1-E54B8935213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DB34FB7-D161-4E0C-A85F-F60125F86A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ar.deti.mail.ru/mail/andrey_b05/1219/s-1225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http://pics.livejournal.com/acheleranda/pic/0003e5dw/s320x24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hyperlink" Target="http://rockforever.ucoz.ua/_nw/0/0879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otdihinfo.ru/album/images/550-mid.jpg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://www5.adrenalin.cn.ua/done_img/gallery/bi/1719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rockonline.ru/uploads/posts/2009-07/thumbs/1248402622_tsoys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5;&#1088;&#1091;&#1087;&#1087;&#1072;%20&#1082;&#1080;&#1085;&#1086;\&#1050;&#1080;&#1085;&#1086;-&#1043;&#1088;&#1091;&#1087;&#1087;&#1072;%20&#1082;&#1088;&#1086;&#1074;&#1080;.mp3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643050"/>
            <a:ext cx="820891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ГРУППА</a:t>
            </a:r>
          </a:p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«КИНО"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86182" y="5000636"/>
            <a:ext cx="49612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Работу выполнил ученик 8-б класса</a:t>
            </a:r>
          </a:p>
          <a:p>
            <a:pPr algn="ctr"/>
            <a:r>
              <a:rPr lang="ru-RU" sz="2400" b="1" dirty="0" err="1" smtClean="0">
                <a:solidFill>
                  <a:srgbClr val="FFFF00"/>
                </a:solidFill>
              </a:rPr>
              <a:t>Алашкин</a:t>
            </a:r>
            <a:r>
              <a:rPr lang="ru-RU" sz="2400" b="1" dirty="0" smtClean="0">
                <a:solidFill>
                  <a:srgbClr val="FFFF00"/>
                </a:solidFill>
              </a:rPr>
              <a:t> Глеб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Руководитель учитель музыки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Фомина Г.Н.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50" y="785794"/>
            <a:ext cx="3575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Творческий проект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012" y="36405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МОУ Весьегонская СОШ 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687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600" b="1" dirty="0" smtClean="0">
                <a:solidFill>
                  <a:srgbClr val="FFFF00"/>
                </a:solidFill>
              </a:rPr>
              <a:t>Дискография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66800"/>
            <a:ext cx="8686800" cy="5486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u="sng" dirty="0" smtClean="0">
                <a:solidFill>
                  <a:srgbClr val="FFFF00"/>
                </a:solidFill>
              </a:rPr>
              <a:t>45 </a:t>
            </a:r>
            <a:r>
              <a:rPr lang="ru-RU" dirty="0" smtClean="0">
                <a:solidFill>
                  <a:srgbClr val="FFFF00"/>
                </a:solidFill>
              </a:rPr>
              <a:t>1982г.</a:t>
            </a:r>
          </a:p>
          <a:p>
            <a:pPr eaLnBrk="1" hangingPunct="1">
              <a:lnSpc>
                <a:spcPct val="90000"/>
              </a:lnSpc>
            </a:pPr>
            <a:r>
              <a:rPr lang="ru-RU" u="sng" dirty="0" smtClean="0">
                <a:solidFill>
                  <a:srgbClr val="FFFF00"/>
                </a:solidFill>
              </a:rPr>
              <a:t>46</a:t>
            </a:r>
            <a:r>
              <a:rPr lang="ru-RU" dirty="0" smtClean="0">
                <a:solidFill>
                  <a:srgbClr val="FFFF00"/>
                </a:solidFill>
              </a:rPr>
              <a:t> 1983г.</a:t>
            </a:r>
          </a:p>
          <a:p>
            <a:pPr eaLnBrk="1" hangingPunct="1">
              <a:lnSpc>
                <a:spcPct val="90000"/>
              </a:lnSpc>
            </a:pPr>
            <a:r>
              <a:rPr lang="ru-RU" u="sng" dirty="0" smtClean="0">
                <a:solidFill>
                  <a:srgbClr val="FFFF00"/>
                </a:solidFill>
              </a:rPr>
              <a:t>Начальник Камчатки </a:t>
            </a:r>
            <a:r>
              <a:rPr lang="ru-RU" dirty="0" smtClean="0">
                <a:solidFill>
                  <a:srgbClr val="FFFF00"/>
                </a:solidFill>
              </a:rPr>
              <a:t>1984г.</a:t>
            </a:r>
          </a:p>
          <a:p>
            <a:pPr eaLnBrk="1" hangingPunct="1">
              <a:lnSpc>
                <a:spcPct val="90000"/>
              </a:lnSpc>
            </a:pPr>
            <a:r>
              <a:rPr lang="ru-RU" u="sng" dirty="0" smtClean="0">
                <a:solidFill>
                  <a:srgbClr val="FFFF00"/>
                </a:solidFill>
              </a:rPr>
              <a:t>Это не любовь </a:t>
            </a:r>
            <a:r>
              <a:rPr lang="ru-RU" dirty="0" smtClean="0">
                <a:solidFill>
                  <a:srgbClr val="FFFF00"/>
                </a:solidFill>
              </a:rPr>
              <a:t>1985г.</a:t>
            </a:r>
          </a:p>
          <a:p>
            <a:pPr eaLnBrk="1" hangingPunct="1">
              <a:lnSpc>
                <a:spcPct val="90000"/>
              </a:lnSpc>
            </a:pPr>
            <a:r>
              <a:rPr lang="ru-RU" u="sng" dirty="0" smtClean="0">
                <a:solidFill>
                  <a:srgbClr val="FFFF00"/>
                </a:solidFill>
              </a:rPr>
              <a:t>Ночь</a:t>
            </a:r>
            <a:r>
              <a:rPr lang="ru-RU" dirty="0" smtClean="0">
                <a:solidFill>
                  <a:srgbClr val="FFFF00"/>
                </a:solidFill>
              </a:rPr>
              <a:t> 1986г.</a:t>
            </a:r>
          </a:p>
          <a:p>
            <a:pPr eaLnBrk="1" hangingPunct="1">
              <a:lnSpc>
                <a:spcPct val="90000"/>
              </a:lnSpc>
            </a:pPr>
            <a:r>
              <a:rPr lang="ru-RU" u="sng" dirty="0" smtClean="0">
                <a:solidFill>
                  <a:srgbClr val="FFFF00"/>
                </a:solidFill>
              </a:rPr>
              <a:t>Группа крови</a:t>
            </a:r>
            <a:r>
              <a:rPr lang="ru-RU" dirty="0" smtClean="0">
                <a:solidFill>
                  <a:srgbClr val="FFFF00"/>
                </a:solidFill>
              </a:rPr>
              <a:t> 1988г.</a:t>
            </a:r>
          </a:p>
          <a:p>
            <a:pPr eaLnBrk="1" hangingPunct="1">
              <a:lnSpc>
                <a:spcPct val="90000"/>
              </a:lnSpc>
            </a:pPr>
            <a:r>
              <a:rPr lang="ru-RU" u="sng" dirty="0" smtClean="0">
                <a:solidFill>
                  <a:srgbClr val="FFFF00"/>
                </a:solidFill>
              </a:rPr>
              <a:t>Звезда по имени Солнце</a:t>
            </a:r>
            <a:r>
              <a:rPr lang="ru-RU" dirty="0" smtClean="0">
                <a:solidFill>
                  <a:srgbClr val="FFFF00"/>
                </a:solidFill>
              </a:rPr>
              <a:t> 1989г.</a:t>
            </a:r>
          </a:p>
          <a:p>
            <a:pPr eaLnBrk="1" hangingPunct="1">
              <a:lnSpc>
                <a:spcPct val="90000"/>
              </a:lnSpc>
            </a:pPr>
            <a:r>
              <a:rPr lang="ru-RU" u="sng" dirty="0" smtClean="0">
                <a:solidFill>
                  <a:srgbClr val="FFFF00"/>
                </a:solidFill>
              </a:rPr>
              <a:t>Последний герой</a:t>
            </a:r>
            <a:r>
              <a:rPr lang="ru-RU" dirty="0" smtClean="0">
                <a:solidFill>
                  <a:srgbClr val="FFFF00"/>
                </a:solidFill>
              </a:rPr>
              <a:t> 1989г.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u="sng" dirty="0" smtClean="0">
                <a:solidFill>
                  <a:srgbClr val="FFFF00"/>
                </a:solidFill>
              </a:rPr>
              <a:t>Чёрный альбом</a:t>
            </a:r>
            <a:r>
              <a:rPr lang="ru-RU" dirty="0" smtClean="0">
                <a:solidFill>
                  <a:srgbClr val="FFFF00"/>
                </a:solidFill>
              </a:rPr>
              <a:t> 1990г.</a:t>
            </a:r>
          </a:p>
          <a:p>
            <a:pPr eaLnBrk="1" hangingPunct="1">
              <a:lnSpc>
                <a:spcPct val="90000"/>
              </a:lnSpc>
            </a:pPr>
            <a:r>
              <a:rPr lang="ru-RU" u="sng" dirty="0" smtClean="0">
                <a:solidFill>
                  <a:srgbClr val="FFFF00"/>
                </a:solidFill>
              </a:rPr>
              <a:t>Неизвестные песни Виктора Цоя</a:t>
            </a:r>
            <a:endParaRPr lang="ru-RU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49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82248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Трагическая смерть Виктора Цоя стала шоком для многочисленных его фанатов. </a:t>
            </a:r>
            <a:r>
              <a:rPr lang="ru-RU" dirty="0" smtClean="0">
                <a:solidFill>
                  <a:srgbClr val="FFFF00"/>
                </a:solidFill>
              </a:rPr>
              <a:t>Смерть Виктора Цоя для многих его поклонников провела разделительную черту – жизнь до и после роковой аварии на 35-м километре шоссе </a:t>
            </a:r>
            <a:r>
              <a:rPr lang="ru-RU" dirty="0" err="1" smtClean="0">
                <a:solidFill>
                  <a:srgbClr val="FFFF00"/>
                </a:solidFill>
              </a:rPr>
              <a:t>Слока</a:t>
            </a:r>
            <a:r>
              <a:rPr lang="ru-RU" dirty="0" smtClean="0">
                <a:solidFill>
                  <a:srgbClr val="FFFF00"/>
                </a:solidFill>
              </a:rPr>
              <a:t> – </a:t>
            </a:r>
            <a:r>
              <a:rPr lang="ru-RU" dirty="0" err="1" smtClean="0">
                <a:solidFill>
                  <a:srgbClr val="FFFF00"/>
                </a:solidFill>
              </a:rPr>
              <a:t>Талсы</a:t>
            </a:r>
            <a:r>
              <a:rPr lang="ru-RU" dirty="0" smtClean="0">
                <a:solidFill>
                  <a:srgbClr val="FFFF00"/>
                </a:solidFill>
              </a:rPr>
              <a:t>.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" name="Picture 4" descr="Картинка 46 из 37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19" y="2924943"/>
            <a:ext cx="4143166" cy="279045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>
            <a:solidFill>
              <a:srgbClr val="FFFF00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251520" y="1484784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Традиционно, проезжая 35 километр трассы </a:t>
            </a:r>
            <a:r>
              <a:rPr lang="ru-RU" dirty="0" err="1">
                <a:solidFill>
                  <a:srgbClr val="FFFF00"/>
                </a:solidFill>
              </a:rPr>
              <a:t>Слока-Талси</a:t>
            </a:r>
            <a:r>
              <a:rPr lang="ru-RU" dirty="0">
                <a:solidFill>
                  <a:srgbClr val="FFFF00"/>
                </a:solidFill>
              </a:rPr>
              <a:t>, водители </a:t>
            </a:r>
            <a:r>
              <a:rPr lang="ru-RU" dirty="0" smtClean="0">
                <a:solidFill>
                  <a:srgbClr val="FFFF00"/>
                </a:solidFill>
              </a:rPr>
              <a:t>сигналят.  </a:t>
            </a:r>
            <a:r>
              <a:rPr lang="ru-RU" dirty="0">
                <a:solidFill>
                  <a:srgbClr val="FFFF00"/>
                </a:solidFill>
              </a:rPr>
              <a:t>Там установлен памятник, фанаты ежегодно посещают «километр» для того, чтобы возложить цветы, а также исполнить песни любимого музыканта.</a:t>
            </a:r>
          </a:p>
          <a:p>
            <a:r>
              <a:rPr lang="ru-RU" dirty="0">
                <a:solidFill>
                  <a:srgbClr val="FFFF00"/>
                </a:solidFill>
              </a:rPr>
              <a:t> </a:t>
            </a:r>
          </a:p>
        </p:txBody>
      </p:sp>
      <p:pic>
        <p:nvPicPr>
          <p:cNvPr id="5" name="Picture 5" descr="Картинка 33 из 377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924944"/>
            <a:ext cx="3720604" cy="279045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>
            <a:solidFill>
              <a:srgbClr val="FFFF00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3491880" y="48829"/>
            <a:ext cx="1342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Память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548680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dirty="0">
                <a:solidFill>
                  <a:srgbClr val="FFFF00"/>
                </a:solidFill>
              </a:rPr>
              <a:t>19 августа Виктор Цой был похоронен на Богословском кладбище в Ленинграде. И даже спустя уже почти 20 лет здесь всегда есть живые цветы и горящие свечи.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6" descr="Картинка 32 из 16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3263280" cy="382719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>
            <a:solidFill>
              <a:srgbClr val="FFFF00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8" descr="Картинка 55 из 168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1355514"/>
            <a:ext cx="3295650" cy="247491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>
            <a:solidFill>
              <a:srgbClr val="FFFF00"/>
            </a:solidFill>
            <a:miter lim="800000"/>
            <a:headEnd/>
            <a:tailEnd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6" name="Picture 10" descr="Картинка 74 из 168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928" y="3717032"/>
            <a:ext cx="3096344" cy="2322258"/>
          </a:xfrm>
          <a:prstGeom prst="rect">
            <a:avLst/>
          </a:prstGeom>
          <a:solidFill>
            <a:srgbClr val="FFFFFF">
              <a:shade val="85000"/>
            </a:srgbClr>
          </a:solidFill>
          <a:ln w="76200">
            <a:solidFill>
              <a:srgbClr val="FFFF00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а 1 из 62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23605"/>
            <a:ext cx="4459064" cy="4459064"/>
          </a:xfrm>
          <a:prstGeom prst="rect">
            <a:avLst/>
          </a:prstGeom>
          <a:solidFill>
            <a:srgbClr val="FFFFFF">
              <a:shade val="85000"/>
            </a:srgbClr>
          </a:solidFill>
          <a:ln w="76200">
            <a:solidFill>
              <a:srgbClr val="FFFF00"/>
            </a:solidFill>
            <a:miter lim="800000"/>
            <a:headEnd/>
            <a:tailEnd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251520" y="907395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ja-JP" sz="2800" dirty="0">
                <a:solidFill>
                  <a:srgbClr val="FFFF00"/>
                </a:solidFill>
              </a:rPr>
              <a:t>В Петербурге в июле 2009 года был временно установлен памятник Виктору Цою. Гипсовая скульптура, изображающая музыканта сидящим на мотоцикле, была установлена на Невском проспекте, напротив кинотеатра «Аврора».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5609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В </a:t>
            </a:r>
            <a:r>
              <a:rPr lang="ru-RU" dirty="0" err="1">
                <a:solidFill>
                  <a:srgbClr val="FFFF00"/>
                </a:solidFill>
              </a:rPr>
              <a:t>Кривоарбатском</a:t>
            </a:r>
            <a:r>
              <a:rPr lang="ru-RU" dirty="0">
                <a:solidFill>
                  <a:srgbClr val="FFFF00"/>
                </a:solidFill>
              </a:rPr>
              <a:t> переулке появилась «стена Цоя», которую поклонники группы исписали надписями «Кино», «Цой жив», цитатами из песен и признаниями в любви к музыканту. Представители властей и некие неформальные организации неоднократно пытались закрасить стену, но до сих пор многие фанаты со всей России и стран ближнего зарубежья продолжают паломничество к этому мемориалу, приносят цветы, вешают плакаты и добавляют новые </a:t>
            </a:r>
            <a:r>
              <a:rPr lang="ru-RU" dirty="0" smtClean="0">
                <a:solidFill>
                  <a:srgbClr val="FFFF00"/>
                </a:solidFill>
              </a:rPr>
              <a:t>надписи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348880"/>
            <a:ext cx="5280588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2666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7"/>
            <a:ext cx="468052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Котельная «Камчатка» (улица Блохина, 15), в которой Цой больше года (с осени 1986 до января 1988) работал кочегаром, также стала объектом паломничества. В 2001 году здание было выкуплено коммерческой компанией, и легендарный подвал планировалось уничтожить, </a:t>
            </a:r>
            <a:r>
              <a:rPr lang="ru-RU" sz="2400" dirty="0" smtClean="0">
                <a:solidFill>
                  <a:srgbClr val="FFFF00"/>
                </a:solidFill>
              </a:rPr>
              <a:t>однако Валентина Матвиенко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 посетила </a:t>
            </a:r>
            <a:r>
              <a:rPr lang="ru-RU" sz="2400" dirty="0">
                <a:solidFill>
                  <a:srgbClr val="FFFF00"/>
                </a:solidFill>
              </a:rPr>
              <a:t>это место и распорядилась о сохранении котельной, а также о создании здесь музея Виктора Цоя и его финансировании из городского </a:t>
            </a:r>
            <a:r>
              <a:rPr lang="ru-RU" sz="2400" dirty="0" smtClean="0">
                <a:solidFill>
                  <a:srgbClr val="FFFF00"/>
                </a:solidFill>
              </a:rPr>
              <a:t>бюджета.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826842"/>
            <a:ext cx="3323059" cy="49845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14511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85794"/>
            <a:ext cx="785818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Песни «Кино» среди любителей русского рока остаются популярными по сей день. Считается, что смерть </a:t>
            </a:r>
            <a:r>
              <a:rPr lang="ru-RU" sz="2800" dirty="0" err="1" smtClean="0">
                <a:solidFill>
                  <a:srgbClr val="FFFF00"/>
                </a:solidFill>
              </a:rPr>
              <a:t>Цоя</a:t>
            </a:r>
            <a:r>
              <a:rPr lang="ru-RU" sz="2800" dirty="0" smtClean="0">
                <a:solidFill>
                  <a:srgbClr val="FFFF00"/>
                </a:solidFill>
              </a:rPr>
              <a:t> даже способствовала популяризации группы, создав своего рода культ трагически погибшего героя. Есть также мнение, что в последние годы группа себя исчерпала, и, если бы музыкант вовремя не погиб, внимание к коллективу существенно сократилось бы. Тем не менее, авария произошла на пике популярности «Кино», что привело к </a:t>
            </a:r>
            <a:r>
              <a:rPr lang="ru-RU" sz="2800" dirty="0" err="1" smtClean="0">
                <a:solidFill>
                  <a:srgbClr val="FFFF00"/>
                </a:solidFill>
              </a:rPr>
              <a:t>катализации</a:t>
            </a:r>
            <a:r>
              <a:rPr lang="ru-RU" sz="2800" dirty="0" smtClean="0">
                <a:solidFill>
                  <a:srgbClr val="FFFF00"/>
                </a:solidFill>
              </a:rPr>
              <a:t> феномена «</a:t>
            </a:r>
            <a:r>
              <a:rPr lang="ru-RU" sz="2800" dirty="0" err="1" smtClean="0">
                <a:solidFill>
                  <a:srgbClr val="FFFF00"/>
                </a:solidFill>
              </a:rPr>
              <a:t>киномании</a:t>
            </a:r>
            <a:r>
              <a:rPr lang="ru-RU" sz="2800" dirty="0" smtClean="0">
                <a:solidFill>
                  <a:srgbClr val="FFFF00"/>
                </a:solidFill>
              </a:rPr>
              <a:t>». 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041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79296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Необъяснима нетленность некоторых музыкальных творений. Да, пожалуй, вряд ли кто- то сможет объяснить это явление. Они просто есть и пользуются популярностью спустя десятилетия после их написания. В российском шоу бизнесе таким примером может по праву служить  Группа Кино. 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3" name="Picture 10" descr="Цой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00108"/>
            <a:ext cx="7060565" cy="550108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Вывод: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855876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773113" algn="l"/>
              </a:tabLst>
            </a:pPr>
            <a:r>
              <a:rPr lang="ru-RU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Познакомившись с биографией группы «Кино», ее репертуаром, ее лидером, я пришел к следующему выводу: в </a:t>
            </a:r>
            <a:r>
              <a:rPr lang="ru-RU" dirty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популярности ленинградской группы «Кино» есть что- то необъяснимое — и, действительно, успех, слава, массовое признание, которые, как правило, находят исполнителя после всплеска его творческой активности, пришли к «Кино» тогда, когда группа, можно сказать, существовала уже только в воображении поклонников.</a:t>
            </a:r>
            <a:endParaRPr lang="ru-RU" dirty="0">
              <a:solidFill>
                <a:srgbClr val="FFFF00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140" y="2634848"/>
            <a:ext cx="81369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773113" algn="l"/>
              </a:tabLst>
            </a:pPr>
            <a:r>
              <a:rPr lang="ru-RU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Она популярна, потому что звучание </a:t>
            </a:r>
            <a:r>
              <a:rPr lang="ru-RU" dirty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группы было по-хорошему модным: они внимательно и заинтересованно наблюдали за развитием музыкального процесса на Западе и стремились найти в своём творчестве применение наиболее интересному из услышанного. Песни всегда отличало обилие свежих мелодических находок — романтико-героическая патетика текстов соседствовала с реалистическими зарисовками с натуры, сдержанной иронией и характерным сардоническим юмором.</a:t>
            </a:r>
            <a:endParaRPr lang="ru-RU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10049" y="4753248"/>
            <a:ext cx="837988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3113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Лидер группы Виктор Цой любил всякие новшества, всегда старался немного быть впереди времени. И это выражалось во всем – и тексты песен слишком откровенные для того времени, и новые аккорды, и аппаратура с новым звучанием.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3113" algn="l"/>
              </a:tabLs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И эти песни, и эта музыка вот уже более 30-ти остаются популярными. 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000108"/>
            <a:ext cx="3365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Источники </a:t>
            </a:r>
            <a:r>
              <a:rPr lang="ru-RU" sz="2400" dirty="0" err="1" smtClean="0">
                <a:solidFill>
                  <a:srgbClr val="FFFF00"/>
                </a:solidFill>
              </a:rPr>
              <a:t>инфрмации</a:t>
            </a:r>
            <a:r>
              <a:rPr lang="ru-RU" sz="2400" dirty="0" smtClean="0">
                <a:solidFill>
                  <a:srgbClr val="FFFF00"/>
                </a:solidFill>
              </a:rPr>
              <a:t>: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14546" y="2000240"/>
            <a:ext cx="1941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http://re-minor.ru/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2714620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http://facte.ru/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3286124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http://nagitaru.ru/kino/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14546" y="3857628"/>
            <a:ext cx="27067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http://vitya-tsoy.narod.ru/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4500570"/>
            <a:ext cx="3211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http://www.gusli.su/kino_best/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3" y="332656"/>
            <a:ext cx="825279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Задачи проекта: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1. Выяснить, как образовалась группа, </a:t>
            </a:r>
          </a:p>
          <a:p>
            <a:pPr algn="ctr"/>
            <a:r>
              <a:rPr lang="ru-RU" sz="3200" dirty="0">
                <a:solidFill>
                  <a:srgbClr val="FFFF00"/>
                </a:solidFill>
              </a:rPr>
              <a:t>к</a:t>
            </a:r>
            <a:r>
              <a:rPr lang="ru-RU" sz="3200" dirty="0" smtClean="0">
                <a:solidFill>
                  <a:srgbClr val="FFFF00"/>
                </a:solidFill>
              </a:rPr>
              <a:t>ак появилось ее название</a:t>
            </a:r>
            <a:r>
              <a:rPr lang="ru-RU" sz="3200" dirty="0">
                <a:solidFill>
                  <a:srgbClr val="FFFF00"/>
                </a:solidFill>
              </a:rPr>
              <a:t>.</a:t>
            </a:r>
            <a:r>
              <a:rPr lang="ru-RU" sz="3200" dirty="0" smtClean="0">
                <a:solidFill>
                  <a:srgbClr val="FFFF00"/>
                </a:solidFill>
              </a:rPr>
              <a:t> </a:t>
            </a:r>
            <a:endParaRPr lang="ru-RU" sz="3200" dirty="0">
              <a:solidFill>
                <a:srgbClr val="FFFF00"/>
              </a:solidFill>
            </a:endParaRPr>
          </a:p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2. Выяснить, каково значение Виктора Цоя, как лидера группы.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 3. Познакомиться с репертуаром группы.</a:t>
            </a:r>
          </a:p>
          <a:p>
            <a:pPr algn="ctr"/>
            <a:endParaRPr lang="ru-RU" sz="3200" dirty="0">
              <a:solidFill>
                <a:srgbClr val="FFFF00"/>
              </a:solidFill>
            </a:endParaRPr>
          </a:p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Цель проекта: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1.Выяснить причины  популярности группы «Кино»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 в те годы и по сей день 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689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2520" y="332656"/>
            <a:ext cx="295232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Группа «Кино</a:t>
            </a:r>
            <a:r>
              <a:rPr lang="ru-RU" sz="2400" dirty="0">
                <a:solidFill>
                  <a:srgbClr val="FFFF00"/>
                </a:solidFill>
              </a:rPr>
              <a:t>» </a:t>
            </a:r>
            <a:r>
              <a:rPr lang="ru-RU" sz="2400" dirty="0" smtClean="0">
                <a:solidFill>
                  <a:srgbClr val="FFFF00"/>
                </a:solidFill>
              </a:rPr>
              <a:t>образовалась </a:t>
            </a:r>
            <a:r>
              <a:rPr lang="ru-RU" sz="2400" dirty="0">
                <a:solidFill>
                  <a:srgbClr val="FFFF00"/>
                </a:solidFill>
              </a:rPr>
              <a:t>из участников двух ленинградских бит-групп «Палата № 6» и «Пилигрим</a:t>
            </a:r>
            <a:r>
              <a:rPr lang="ru-RU" sz="2400" dirty="0" smtClean="0">
                <a:solidFill>
                  <a:srgbClr val="FFFF00"/>
                </a:solidFill>
              </a:rPr>
              <a:t>». </a:t>
            </a:r>
            <a:r>
              <a:rPr lang="ru-RU" sz="2400" dirty="0">
                <a:solidFill>
                  <a:srgbClr val="FFFF00"/>
                </a:solidFill>
              </a:rPr>
              <a:t>Весной 1982 года название коллектива сменилось на «Кино</a:t>
            </a:r>
            <a:r>
              <a:rPr lang="ru-RU" sz="2400" dirty="0" smtClean="0">
                <a:solidFill>
                  <a:srgbClr val="FFFF00"/>
                </a:solidFill>
              </a:rPr>
              <a:t>»  под влиятельным </a:t>
            </a:r>
            <a:r>
              <a:rPr lang="ru-RU" sz="2400" dirty="0">
                <a:solidFill>
                  <a:srgbClr val="FFFF00"/>
                </a:solidFill>
              </a:rPr>
              <a:t>представителем рок-</a:t>
            </a:r>
            <a:r>
              <a:rPr lang="ru-RU" sz="2400" dirty="0" err="1">
                <a:solidFill>
                  <a:srgbClr val="FFFF00"/>
                </a:solidFill>
              </a:rPr>
              <a:t>андерграунда</a:t>
            </a:r>
            <a:r>
              <a:rPr lang="ru-RU" sz="2400" dirty="0">
                <a:solidFill>
                  <a:srgbClr val="FFFF00"/>
                </a:solidFill>
              </a:rPr>
              <a:t> Борисом Гребенщиковым,</a:t>
            </a:r>
          </a:p>
          <a:p>
            <a:endParaRPr lang="ru-RU" dirty="0"/>
          </a:p>
        </p:txBody>
      </p:sp>
      <p:pic>
        <p:nvPicPr>
          <p:cNvPr id="1026" name="Picture 2" descr="C:\Documents and Settings\User\Рабочий стол\группа кино\3c527cbefa555669466d5938b1b063e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342203"/>
            <a:ext cx="5178152" cy="38836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98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421484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</a:rPr>
              <a:t>Смысл названия заключался в нём самом — оно краткое, ёмкое, а также «синтетическое», то есть искусственное. Когда придумывали название, главными условиями были наличие не более </a:t>
            </a:r>
            <a:r>
              <a:rPr lang="ru-RU" sz="2000" dirty="0" err="1">
                <a:solidFill>
                  <a:srgbClr val="FFFF00"/>
                </a:solidFill>
              </a:rPr>
              <a:t>двухслогов</a:t>
            </a:r>
            <a:r>
              <a:rPr lang="ru-RU" sz="2000" dirty="0">
                <a:solidFill>
                  <a:srgbClr val="FFFF00"/>
                </a:solidFill>
              </a:rPr>
              <a:t>, распространённость и лёгкое произношение. Смысл названия заключался в нём самом — оно краткое, ёмкое, а также «синтетическое», то есть искусственное. Когда придумывали название, главными условиями были наличие не более </a:t>
            </a:r>
            <a:r>
              <a:rPr lang="ru-RU" sz="2000" dirty="0" err="1">
                <a:solidFill>
                  <a:srgbClr val="FFFF00"/>
                </a:solidFill>
              </a:rPr>
              <a:t>двухслогов</a:t>
            </a:r>
            <a:r>
              <a:rPr lang="ru-RU" sz="2000" dirty="0">
                <a:solidFill>
                  <a:srgbClr val="FFFF00"/>
                </a:solidFill>
              </a:rPr>
              <a:t>, распространённость и лёгкое произношение. </a:t>
            </a:r>
          </a:p>
        </p:txBody>
      </p:sp>
      <p:pic>
        <p:nvPicPr>
          <p:cNvPr id="4" name="Рисунок 3" descr="1324391553_1226774570_gruppa-kin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285860"/>
            <a:ext cx="4119558" cy="41195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2604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730" y="253716"/>
            <a:ext cx="33575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Лидером, автором практически всех текстов и музыки неизменно оставался Виктор </a:t>
            </a:r>
            <a:r>
              <a:rPr lang="ru-RU" sz="2000" dirty="0" err="1" smtClean="0">
                <a:solidFill>
                  <a:srgbClr val="FFFF00"/>
                </a:solidFill>
              </a:rPr>
              <a:t>Цой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4" name="Picture 5" descr="Картинка 1 из 86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995936" y="1409363"/>
            <a:ext cx="4730678" cy="37788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61061" y="1577155"/>
            <a:ext cx="40005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Этот человек яркой звездой вспыхнул на небосклоне персонажей отечественной рок-музыки, и, прожив недолгую жизнь, сразу угодил в разряд легенд.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342" y="3502016"/>
            <a:ext cx="38415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solidFill>
                  <a:srgbClr val="FFFF00"/>
                </a:solidFill>
              </a:rPr>
              <a:t>В текстах В. Цоя – романтика смешивается с реальностью, бытовыми зарисовками с натуры, отражая внутренний мир молодого человека, в них находят место и добрый юмор, а иногда и едкая ирония, которая вообще довольно характерна для поэтического языка В. Цоя.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2437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По настоящему же звезда по имени Виктор Цой взошла после выхода фильма «Игла» с Цоем в главной роли и появления пластинки «Группа крови» в 1988 году. Вся эстетика «последнего героя» снизошла на готовящуюся к развалу страну Советов как откровение миссии. Пророк с корейской внешностью и русской душой стал кумиром миллионов молодых людей.</a:t>
            </a:r>
          </a:p>
        </p:txBody>
      </p:sp>
      <p:pic>
        <p:nvPicPr>
          <p:cNvPr id="5" name="Рисунок 4" descr="Kinoleningradblackandwhite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12" y="3143248"/>
            <a:ext cx="3763399" cy="3237879"/>
          </a:xfrm>
          <a:prstGeom prst="rect">
            <a:avLst/>
          </a:prstGeom>
        </p:spPr>
      </p:pic>
      <p:pic>
        <p:nvPicPr>
          <p:cNvPr id="6" name="Кино-Группа кров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9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357298"/>
            <a:ext cx="81439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ФИЛЬМОГРАФИЯ: 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1986 — «</a:t>
            </a:r>
            <a:r>
              <a:rPr lang="ru-RU" sz="2800" dirty="0" err="1" smtClean="0">
                <a:solidFill>
                  <a:srgbClr val="FFFF00"/>
                </a:solidFill>
              </a:rPr>
              <a:t>Йа-Хха</a:t>
            </a:r>
            <a:r>
              <a:rPr lang="ru-RU" sz="2800" dirty="0" smtClean="0">
                <a:solidFill>
                  <a:srgbClr val="FFFF00"/>
                </a:solidFill>
              </a:rPr>
              <a:t>» (документальное видео). Режиссёр </a:t>
            </a:r>
            <a:r>
              <a:rPr lang="ru-RU" sz="2800" dirty="0" err="1" smtClean="0">
                <a:solidFill>
                  <a:srgbClr val="FFFF00"/>
                </a:solidFill>
              </a:rPr>
              <a:t>Рашид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Нугманов</a:t>
            </a:r>
            <a:endParaRPr lang="ru-RU" sz="2800" dirty="0" smtClean="0">
              <a:solidFill>
                <a:srgbClr val="FFFF00"/>
              </a:solidFill>
            </a:endParaRPr>
          </a:p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1986 — «Конец каникул». Режиссёр Сергей Лысенко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1987 — «Рок» (документальные кадры). Режиссёр Алексей Учитель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1988 — «Асса». Режиссёр Сергей Соловьёв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1988 — «Игла». Режиссёр </a:t>
            </a:r>
            <a:r>
              <a:rPr lang="ru-RU" sz="2800" dirty="0" err="1" smtClean="0">
                <a:solidFill>
                  <a:srgbClr val="FFFF00"/>
                </a:solidFill>
              </a:rPr>
              <a:t>Рашид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Нугманов</a:t>
            </a:r>
            <a:endParaRPr lang="ru-RU" sz="2800" dirty="0" smtClean="0">
              <a:solidFill>
                <a:srgbClr val="FFFF00"/>
              </a:solidFill>
            </a:endParaRPr>
          </a:p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1992 — «Последний герой». Режиссёр Алексей Учитель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857232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Стилистически группа ушла от многих традиционных элементов русского рока, в частности вместо обычных ударных установок нередко использовались разнообразные программируемые эффекты, создаваемые посредством драм-машин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500438"/>
            <a:ext cx="4572000" cy="28315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Тематическая составляющая лирики на раннем этапе творчества отражает подростковую обыденность, в то время как тексты позднего периода наполнены героизмом и внутренним протестом, выражают позицию мужественной гражданской ответственности.</a:t>
            </a:r>
          </a:p>
          <a:p>
            <a:endParaRPr lang="ru-RU" dirty="0"/>
          </a:p>
        </p:txBody>
      </p:sp>
      <p:pic>
        <p:nvPicPr>
          <p:cNvPr id="4" name="Рисунок 3" descr="imgpreview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5" y="1623794"/>
            <a:ext cx="4085924" cy="309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303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279726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Песни «Кино» привлекают обилием свежих мелодических решений, а отличная ансамблевая игра позволяет говорить о ней как о настоящем образце рок- группы.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218" y="2204864"/>
            <a:ext cx="5953580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09235337"/>
      </p:ext>
    </p:extLst>
  </p:cSld>
  <p:clrMapOvr>
    <a:masterClrMapping/>
  </p:clrMapOvr>
</p:sld>
</file>

<file path=ppt/theme/theme1.xml><?xml version="1.0" encoding="utf-8"?>
<a:theme xmlns:a="http://schemas.openxmlformats.org/drawingml/2006/main" name="Паркет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194</TotalTime>
  <Words>833</Words>
  <Application>Microsoft Office PowerPoint</Application>
  <PresentationFormat>Экран (4:3)</PresentationFormat>
  <Paragraphs>64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Паркет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Дискография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2014-09-23T14:08:23Z</dcterms:created>
  <dcterms:modified xsi:type="dcterms:W3CDTF">2014-10-14T16:18:08Z</dcterms:modified>
</cp:coreProperties>
</file>