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1" r:id="rId6"/>
    <p:sldId id="262" r:id="rId7"/>
    <p:sldId id="263" r:id="rId8"/>
    <p:sldId id="264" r:id="rId9"/>
    <p:sldId id="265" r:id="rId10"/>
    <p:sldId id="268" r:id="rId11"/>
    <p:sldId id="266" r:id="rId12"/>
    <p:sldId id="269" r:id="rId13"/>
    <p:sldId id="267" r:id="rId14"/>
    <p:sldId id="270" r:id="rId15"/>
    <p:sldId id="271" r:id="rId16"/>
    <p:sldId id="274" r:id="rId17"/>
    <p:sldId id="272" r:id="rId18"/>
    <p:sldId id="275" r:id="rId19"/>
    <p:sldId id="273" r:id="rId20"/>
    <p:sldId id="276" r:id="rId21"/>
    <p:sldId id="277" r:id="rId22"/>
    <p:sldId id="280" r:id="rId23"/>
    <p:sldId id="278" r:id="rId24"/>
    <p:sldId id="281" r:id="rId25"/>
    <p:sldId id="279" r:id="rId26"/>
    <p:sldId id="282" r:id="rId27"/>
    <p:sldId id="283" r:id="rId28"/>
    <p:sldId id="286" r:id="rId29"/>
    <p:sldId id="284" r:id="rId30"/>
    <p:sldId id="287" r:id="rId31"/>
    <p:sldId id="285" r:id="rId32"/>
    <p:sldId id="288" r:id="rId33"/>
    <p:sldId id="289" r:id="rId34"/>
    <p:sldId id="291" r:id="rId35"/>
    <p:sldId id="290" r:id="rId36"/>
    <p:sldId id="292" r:id="rId37"/>
    <p:sldId id="294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  <a:srgbClr val="FFFF00"/>
    <a:srgbClr val="009900"/>
    <a:srgbClr val="FF99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06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A8D73-9371-4968-899D-B73BFEAFF479}" type="datetimeFigureOut">
              <a:rPr lang="ru-RU" smtClean="0"/>
              <a:pPr/>
              <a:t>10.01.2014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5E5EC-695A-4773-91DA-24779D3CD7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A8D73-9371-4968-899D-B73BFEAFF479}" type="datetimeFigureOut">
              <a:rPr lang="ru-RU" smtClean="0"/>
              <a:pPr/>
              <a:t>10.01.2014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5E5EC-695A-4773-91DA-24779D3CD7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A8D73-9371-4968-899D-B73BFEAFF479}" type="datetimeFigureOut">
              <a:rPr lang="ru-RU" smtClean="0"/>
              <a:pPr/>
              <a:t>10.01.2014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5E5EC-695A-4773-91DA-24779D3CD7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A8D73-9371-4968-899D-B73BFEAFF479}" type="datetimeFigureOut">
              <a:rPr lang="ru-RU" smtClean="0"/>
              <a:pPr/>
              <a:t>10.01.2014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5E5EC-695A-4773-91DA-24779D3CD7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A8D73-9371-4968-899D-B73BFEAFF479}" type="datetimeFigureOut">
              <a:rPr lang="ru-RU" smtClean="0"/>
              <a:pPr/>
              <a:t>10.01.2014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5E5EC-695A-4773-91DA-24779D3CD7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A8D73-9371-4968-899D-B73BFEAFF479}" type="datetimeFigureOut">
              <a:rPr lang="ru-RU" smtClean="0"/>
              <a:pPr/>
              <a:t>10.01.2014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5E5EC-695A-4773-91DA-24779D3CD7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A8D73-9371-4968-899D-B73BFEAFF479}" type="datetimeFigureOut">
              <a:rPr lang="ru-RU" smtClean="0"/>
              <a:pPr/>
              <a:t>10.01.2014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5E5EC-695A-4773-91DA-24779D3CD7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A8D73-9371-4968-899D-B73BFEAFF479}" type="datetimeFigureOut">
              <a:rPr lang="ru-RU" smtClean="0"/>
              <a:pPr/>
              <a:t>10.01.2014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5E5EC-695A-4773-91DA-24779D3CD7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A8D73-9371-4968-899D-B73BFEAFF479}" type="datetimeFigureOut">
              <a:rPr lang="ru-RU" smtClean="0"/>
              <a:pPr/>
              <a:t>10.01.2014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5E5EC-695A-4773-91DA-24779D3CD7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A8D73-9371-4968-899D-B73BFEAFF479}" type="datetimeFigureOut">
              <a:rPr lang="ru-RU" smtClean="0"/>
              <a:pPr/>
              <a:t>10.01.2014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5E5EC-695A-4773-91DA-24779D3CD7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A8D73-9371-4968-899D-B73BFEAFF479}" type="datetimeFigureOut">
              <a:rPr lang="ru-RU" smtClean="0"/>
              <a:pPr/>
              <a:t>10.01.2014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5E5EC-695A-4773-91DA-24779D3CD7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0A8D73-9371-4968-899D-B73BFEAFF479}" type="datetimeFigureOut">
              <a:rPr lang="ru-RU" smtClean="0"/>
              <a:pPr/>
              <a:t>10.01.2014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5E5EC-695A-4773-91DA-24779D3CD7D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hyperlink" Target="http://img-fotki.yandex.ru/get/4607/valenta-mog.107/0_6b5ff_6f3420d6_orig.jpg" TargetMode="External"/><Relationship Id="rId13" Type="http://schemas.openxmlformats.org/officeDocument/2006/relationships/hyperlink" Target="http://besplatnovse.3dn.ru/2/alenkij.tsvetochek.0-15-31.jpg" TargetMode="External"/><Relationship Id="rId3" Type="http://schemas.openxmlformats.org/officeDocument/2006/relationships/hyperlink" Target="http://www.vokrugsveta.ru/img/cmn/2006/09/131.jpg" TargetMode="External"/><Relationship Id="rId7" Type="http://schemas.openxmlformats.org/officeDocument/2006/relationships/hyperlink" Target="http://img-fotki.yandex.ru/get/4909/valenta-mog.107/0_6b5fe_2b757e84_orig.jpg" TargetMode="External"/><Relationship Id="rId12" Type="http://schemas.openxmlformats.org/officeDocument/2006/relationships/hyperlink" Target="http://www.hobotun.ru/gamesimages/bee-party-screenshot0.jpg" TargetMode="External"/><Relationship Id="rId2" Type="http://schemas.openxmlformats.org/officeDocument/2006/relationships/image" Target="../media/image2.jpeg"/><Relationship Id="rId16" Type="http://schemas.openxmlformats.org/officeDocument/2006/relationships/hyperlink" Target="http://i029.radikal.ru/0805/18/430aec6ef2af.pn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graphic.org.ru/artists/k-p/kuprianov/3.jpg" TargetMode="External"/><Relationship Id="rId11" Type="http://schemas.openxmlformats.org/officeDocument/2006/relationships/hyperlink" Target="http://www.infoarena.ru/infoa_files/node_teasers/2010/34011.jpg" TargetMode="External"/><Relationship Id="rId5" Type="http://schemas.openxmlformats.org/officeDocument/2006/relationships/hyperlink" Target="http://img1.liveinternet.ru/images/foto/b/3/597/3084597/f_17178240.jpg" TargetMode="External"/><Relationship Id="rId15" Type="http://schemas.openxmlformats.org/officeDocument/2006/relationships/hyperlink" Target="http://www.vashsad.ua/i/gallery/wallpapers/10/1440_900/x4XKH6A1.jpg" TargetMode="External"/><Relationship Id="rId10" Type="http://schemas.openxmlformats.org/officeDocument/2006/relationships/hyperlink" Target="http://forum.ngs.ru/preview/forum/upload_files/206cd663809a0aa2120a0e379014cce1_1875825471_800px.jpg" TargetMode="External"/><Relationship Id="rId4" Type="http://schemas.openxmlformats.org/officeDocument/2006/relationships/hyperlink" Target="http://img.labirint.ru/images/books3/130492/scrn_big_04.jpg" TargetMode="External"/><Relationship Id="rId9" Type="http://schemas.openxmlformats.org/officeDocument/2006/relationships/hyperlink" Target="http://img-fotki.yandex.ru/get/3108/alocvet.31/0_24225_f743ba40_L" TargetMode="External"/><Relationship Id="rId14" Type="http://schemas.openxmlformats.org/officeDocument/2006/relationships/hyperlink" Target="http://attachments-blog.tut.by/35213/files/2010/03/dhdhdhdhn1.jp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Рабочий стол\Аксаков\dhdhdhdhn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000100" y="142852"/>
            <a:ext cx="7337266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 smtClean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FF3399"/>
                    </a:gs>
                    <a:gs pos="25000">
                      <a:srgbClr val="FF6633"/>
                    </a:gs>
                    <a:gs pos="50000">
                      <a:srgbClr val="FFFF00"/>
                    </a:gs>
                    <a:gs pos="75000">
                      <a:srgbClr val="01A78F"/>
                    </a:gs>
                    <a:gs pos="100000">
                      <a:srgbClr val="3366FF"/>
                    </a:gs>
                  </a:gsLst>
                  <a:lin ang="5400000" scaled="0"/>
                </a:gradFill>
                <a:latin typeface="Arial Black" pitchFamily="34" charset="0"/>
              </a:rPr>
              <a:t>Викторина по сказке </a:t>
            </a:r>
          </a:p>
          <a:p>
            <a:pPr algn="ctr"/>
            <a:r>
              <a:rPr lang="ru-RU" sz="4400" b="1" dirty="0" smtClean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FF3399"/>
                    </a:gs>
                    <a:gs pos="25000">
                      <a:srgbClr val="FF6633"/>
                    </a:gs>
                    <a:gs pos="50000">
                      <a:srgbClr val="FFFF00"/>
                    </a:gs>
                    <a:gs pos="75000">
                      <a:srgbClr val="01A78F"/>
                    </a:gs>
                    <a:gs pos="100000">
                      <a:srgbClr val="3366FF"/>
                    </a:gs>
                  </a:gsLst>
                  <a:lin ang="5400000" scaled="0"/>
                </a:gradFill>
                <a:latin typeface="Arial Black" pitchFamily="34" charset="0"/>
              </a:rPr>
              <a:t>С.Т. Аксакова</a:t>
            </a:r>
          </a:p>
          <a:p>
            <a:pPr algn="ctr"/>
            <a:r>
              <a:rPr lang="ru-RU" sz="4400" b="1" dirty="0" smtClean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FF3399"/>
                    </a:gs>
                    <a:gs pos="25000">
                      <a:srgbClr val="FF6633"/>
                    </a:gs>
                    <a:gs pos="50000">
                      <a:srgbClr val="FFFF00"/>
                    </a:gs>
                    <a:gs pos="75000">
                      <a:srgbClr val="01A78F"/>
                    </a:gs>
                    <a:gs pos="100000">
                      <a:srgbClr val="3366FF"/>
                    </a:gs>
                  </a:gsLst>
                  <a:lin ang="5400000" scaled="0"/>
                </a:gradFill>
                <a:latin typeface="Arial Black" pitchFamily="34" charset="0"/>
              </a:rPr>
              <a:t>«Аленький цветочек» </a:t>
            </a:r>
            <a:endParaRPr lang="ru-RU" sz="4400" b="1" dirty="0">
              <a:ln>
                <a:solidFill>
                  <a:sysClr val="windowText" lastClr="000000"/>
                </a:solidFill>
              </a:ln>
              <a:gradFill>
                <a:gsLst>
                  <a:gs pos="0">
                    <a:srgbClr val="FF3399"/>
                  </a:gs>
                  <a:gs pos="25000">
                    <a:srgbClr val="FF6633"/>
                  </a:gs>
                  <a:gs pos="50000">
                    <a:srgbClr val="FFFF00"/>
                  </a:gs>
                  <a:gs pos="75000">
                    <a:srgbClr val="01A78F"/>
                  </a:gs>
                  <a:gs pos="100000">
                    <a:srgbClr val="3366FF"/>
                  </a:gs>
                </a:gsLst>
                <a:lin ang="5400000" scaled="0"/>
              </a:gradFill>
              <a:latin typeface="Arial Black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00364" y="5500702"/>
            <a:ext cx="337560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Лукина О.В.</a:t>
            </a:r>
          </a:p>
          <a:p>
            <a:pPr algn="ctr"/>
            <a:r>
              <a:rPr lang="ru-RU" b="1" dirty="0" smtClean="0"/>
              <a:t>МОУ Весьегонская СОШ</a:t>
            </a:r>
          </a:p>
          <a:p>
            <a:pPr algn="ctr"/>
            <a:r>
              <a:rPr lang="ru-RU" b="1" dirty="0" smtClean="0"/>
              <a:t>педагог - б</a:t>
            </a:r>
            <a:r>
              <a:rPr lang="ru-RU" b="1" dirty="0" smtClean="0"/>
              <a:t>иблиотекарь</a:t>
            </a:r>
            <a:endParaRPr lang="ru-RU" b="1" dirty="0" smtClean="0"/>
          </a:p>
          <a:p>
            <a:pPr algn="ctr"/>
            <a:r>
              <a:rPr lang="ru-RU" b="1" dirty="0" smtClean="0"/>
              <a:t>Тверская область, г. Весьегонск.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user\Рабочий стол\Аксаков\x4XKH6A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Горизонтальный свиток 5"/>
          <p:cNvSpPr/>
          <p:nvPr/>
        </p:nvSpPr>
        <p:spPr>
          <a:xfrm>
            <a:off x="1571604" y="5072074"/>
            <a:ext cx="5857916" cy="1428760"/>
          </a:xfrm>
          <a:prstGeom prst="horizontalScroll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>Тувалет из хрусталю восточного.</a:t>
            </a:r>
            <a:endParaRPr lang="ru-RU" sz="28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1026" name="Picture 2" descr="C:\Documents and Settings\user\Рабочий стол\Аксаков\з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428604"/>
            <a:ext cx="7072362" cy="43736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C:\Documents and Settings\user\Рабочий стол\Аксаков\430aec6ef2af.pn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1643042" y="214290"/>
            <a:ext cx="6072230" cy="650085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071802" y="1928802"/>
            <a:ext cx="320953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Объясни </a:t>
            </a:r>
          </a:p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значение </a:t>
            </a:r>
          </a:p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слова казна.</a:t>
            </a:r>
            <a:endParaRPr lang="ru-RU" sz="3200" b="1" dirty="0">
              <a:ln>
                <a:solidFill>
                  <a:schemeClr val="bg1"/>
                </a:solidFill>
              </a:ln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5" name="7-конечная звезда 4"/>
          <p:cNvSpPr/>
          <p:nvPr/>
        </p:nvSpPr>
        <p:spPr>
          <a:xfrm>
            <a:off x="214282" y="142852"/>
            <a:ext cx="1071570" cy="928694"/>
          </a:xfrm>
          <a:prstGeom prst="star7">
            <a:avLst/>
          </a:prstGeom>
          <a:gradFill flip="none" rotWithShape="1">
            <a:gsLst>
              <a:gs pos="0">
                <a:srgbClr val="FFCC66">
                  <a:shade val="30000"/>
                  <a:satMod val="115000"/>
                </a:srgbClr>
              </a:gs>
              <a:gs pos="50000">
                <a:srgbClr val="FFCC66">
                  <a:shade val="67500"/>
                  <a:satMod val="115000"/>
                </a:srgbClr>
              </a:gs>
              <a:gs pos="100000">
                <a:srgbClr val="FFCC66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5</a:t>
            </a:r>
            <a:endParaRPr lang="ru-RU" sz="4000" b="1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user\Рабочий стол\Аксаков\x4XKH6A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Горизонтальный свиток 5"/>
          <p:cNvSpPr/>
          <p:nvPr/>
        </p:nvSpPr>
        <p:spPr>
          <a:xfrm>
            <a:off x="1571604" y="5072074"/>
            <a:ext cx="5857916" cy="1428760"/>
          </a:xfrm>
          <a:prstGeom prst="horizontalScroll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>Деньги.</a:t>
            </a:r>
            <a:endParaRPr lang="ru-RU" sz="28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2" name="Picture 2" descr="C:\Documents and Settings\user\Рабочий стол\Аксаков\в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7501022" y="-14216186"/>
            <a:ext cx="9715568" cy="5286412"/>
          </a:xfrm>
          <a:prstGeom prst="rect">
            <a:avLst/>
          </a:prstGeom>
          <a:noFill/>
        </p:spPr>
      </p:pic>
      <p:pic>
        <p:nvPicPr>
          <p:cNvPr id="2053" name="Picture 5" descr="C:\Documents and Settings\user\Рабочий стол\Аксаков\0_3309f_624fed4b_XL.jpeg"/>
          <p:cNvPicPr>
            <a:picLocks noChangeAspect="1" noChangeArrowheads="1"/>
          </p:cNvPicPr>
          <p:nvPr/>
        </p:nvPicPr>
        <p:blipFill>
          <a:blip r:embed="rId4">
            <a:lum contrast="-10000"/>
          </a:blip>
          <a:srcRect/>
          <a:stretch>
            <a:fillRect/>
          </a:stretch>
        </p:blipFill>
        <p:spPr bwMode="auto">
          <a:xfrm>
            <a:off x="1285852" y="214290"/>
            <a:ext cx="6238892" cy="46791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C:\Documents and Settings\user\Рабочий стол\Аксаков\430aec6ef2af.pn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1643042" y="142852"/>
            <a:ext cx="6072230" cy="650085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714612" y="1785926"/>
            <a:ext cx="394370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Что потребовал </a:t>
            </a:r>
          </a:p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от Купца </a:t>
            </a:r>
          </a:p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зверь лесной?</a:t>
            </a:r>
            <a:endParaRPr lang="ru-RU" sz="3200" b="1" dirty="0">
              <a:ln>
                <a:solidFill>
                  <a:schemeClr val="bg1"/>
                </a:solidFill>
              </a:ln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5" name="7-конечная звезда 4"/>
          <p:cNvSpPr/>
          <p:nvPr/>
        </p:nvSpPr>
        <p:spPr>
          <a:xfrm>
            <a:off x="214282" y="142852"/>
            <a:ext cx="1071570" cy="928694"/>
          </a:xfrm>
          <a:prstGeom prst="star7">
            <a:avLst/>
          </a:prstGeom>
          <a:gradFill flip="none" rotWithShape="1">
            <a:gsLst>
              <a:gs pos="0">
                <a:srgbClr val="FFCC66">
                  <a:shade val="30000"/>
                  <a:satMod val="115000"/>
                </a:srgbClr>
              </a:gs>
              <a:gs pos="50000">
                <a:srgbClr val="FFCC66">
                  <a:shade val="67500"/>
                  <a:satMod val="115000"/>
                </a:srgbClr>
              </a:gs>
              <a:gs pos="100000">
                <a:srgbClr val="FFCC66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6</a:t>
            </a:r>
            <a:endParaRPr lang="ru-RU" sz="4000" b="1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user\Рабочий стол\Аксаков\x4XKH6A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Горизонтальный свиток 5"/>
          <p:cNvSpPr/>
          <p:nvPr/>
        </p:nvSpPr>
        <p:spPr>
          <a:xfrm>
            <a:off x="1571604" y="5072074"/>
            <a:ext cx="5857916" cy="1428760"/>
          </a:xfrm>
          <a:prstGeom prst="horizontalScroll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>Прислать заместо себя одну из дочерей своих.</a:t>
            </a:r>
            <a:endParaRPr lang="ru-RU" sz="28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3075" name="Picture 3" descr="C:\Documents and Settings\user\Рабочий стол\Аксаков\ыы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285728"/>
            <a:ext cx="6215106" cy="45924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C:\Documents and Settings\user\Рабочий стол\Аксаков\430aec6ef2af.pn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1643042" y="214290"/>
            <a:ext cx="6072230" cy="650085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714612" y="1428736"/>
            <a:ext cx="3945311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Какой предмет</a:t>
            </a:r>
          </a:p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помогал быстро</a:t>
            </a:r>
          </a:p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попасть во </a:t>
            </a:r>
          </a:p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владения </a:t>
            </a:r>
          </a:p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зверя лесного?</a:t>
            </a:r>
            <a:endParaRPr lang="ru-RU" sz="3200" b="1" dirty="0">
              <a:ln>
                <a:solidFill>
                  <a:schemeClr val="bg1"/>
                </a:solidFill>
              </a:ln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5" name="7-конечная звезда 4"/>
          <p:cNvSpPr/>
          <p:nvPr/>
        </p:nvSpPr>
        <p:spPr>
          <a:xfrm>
            <a:off x="214282" y="142852"/>
            <a:ext cx="1071570" cy="928694"/>
          </a:xfrm>
          <a:prstGeom prst="star7">
            <a:avLst/>
          </a:prstGeom>
          <a:gradFill flip="none" rotWithShape="1">
            <a:gsLst>
              <a:gs pos="0">
                <a:srgbClr val="FFCC66">
                  <a:shade val="30000"/>
                  <a:satMod val="115000"/>
                </a:srgbClr>
              </a:gs>
              <a:gs pos="50000">
                <a:srgbClr val="FFCC66">
                  <a:shade val="67500"/>
                  <a:satMod val="115000"/>
                </a:srgbClr>
              </a:gs>
              <a:gs pos="100000">
                <a:srgbClr val="FFCC66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7</a:t>
            </a:r>
            <a:endParaRPr lang="ru-RU" sz="4000" b="1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user\Рабочий стол\Аксаков\x4XKH6A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Горизонтальный свиток 5"/>
          <p:cNvSpPr/>
          <p:nvPr/>
        </p:nvSpPr>
        <p:spPr>
          <a:xfrm>
            <a:off x="1571604" y="5072074"/>
            <a:ext cx="5857916" cy="1428760"/>
          </a:xfrm>
          <a:prstGeom prst="horizontalScroll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>Перстень.</a:t>
            </a:r>
            <a:endParaRPr lang="ru-RU" sz="28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4098" name="Picture 2" descr="C:\Documents and Settings\user\Рабочий стол\Аксаков\у.jpg"/>
          <p:cNvPicPr>
            <a:picLocks noChangeAspect="1" noChangeArrowheads="1"/>
          </p:cNvPicPr>
          <p:nvPr/>
        </p:nvPicPr>
        <p:blipFill>
          <a:blip r:embed="rId3"/>
          <a:srcRect l="9899" t="6720" r="11406" b="15585"/>
          <a:stretch>
            <a:fillRect/>
          </a:stretch>
        </p:blipFill>
        <p:spPr bwMode="auto">
          <a:xfrm>
            <a:off x="857224" y="280758"/>
            <a:ext cx="7215238" cy="46428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C:\Documents and Settings\user\Рабочий стол\Аксаков\430aec6ef2af.pn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1643042" y="142852"/>
            <a:ext cx="6072230" cy="650085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500298" y="2000240"/>
            <a:ext cx="427553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На какой палец</a:t>
            </a:r>
          </a:p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надо было</a:t>
            </a:r>
          </a:p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надеть перстень?</a:t>
            </a:r>
            <a:endParaRPr lang="ru-RU" sz="3200" b="1" dirty="0">
              <a:ln>
                <a:solidFill>
                  <a:schemeClr val="bg1"/>
                </a:solidFill>
              </a:ln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5" name="7-конечная звезда 4"/>
          <p:cNvSpPr/>
          <p:nvPr/>
        </p:nvSpPr>
        <p:spPr>
          <a:xfrm>
            <a:off x="214282" y="142852"/>
            <a:ext cx="1071570" cy="928694"/>
          </a:xfrm>
          <a:prstGeom prst="star7">
            <a:avLst/>
          </a:prstGeom>
          <a:gradFill flip="none" rotWithShape="1">
            <a:gsLst>
              <a:gs pos="0">
                <a:srgbClr val="FFCC66">
                  <a:shade val="30000"/>
                  <a:satMod val="115000"/>
                </a:srgbClr>
              </a:gs>
              <a:gs pos="50000">
                <a:srgbClr val="FFCC66">
                  <a:shade val="67500"/>
                  <a:satMod val="115000"/>
                </a:srgbClr>
              </a:gs>
              <a:gs pos="100000">
                <a:srgbClr val="FFCC66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8</a:t>
            </a:r>
            <a:endParaRPr lang="ru-RU" sz="4000" b="1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user\Рабочий стол\Аксаков\x4XKH6A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Горизонтальный свиток 5"/>
          <p:cNvSpPr/>
          <p:nvPr/>
        </p:nvSpPr>
        <p:spPr>
          <a:xfrm>
            <a:off x="1571604" y="5072074"/>
            <a:ext cx="5857916" cy="1428760"/>
          </a:xfrm>
          <a:prstGeom prst="horizontalScroll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>На мизинец.</a:t>
            </a:r>
            <a:endParaRPr lang="ru-RU" sz="28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5122" name="Picture 2" descr="C:\Documents and Settings\user\Рабочий стол\Аксаков\1.jpg"/>
          <p:cNvPicPr>
            <a:picLocks noChangeAspect="1" noChangeArrowheads="1"/>
          </p:cNvPicPr>
          <p:nvPr/>
        </p:nvPicPr>
        <p:blipFill>
          <a:blip r:embed="rId3">
            <a:lum contrast="10000"/>
          </a:blip>
          <a:srcRect/>
          <a:stretch>
            <a:fillRect/>
          </a:stretch>
        </p:blipFill>
        <p:spPr bwMode="auto">
          <a:xfrm>
            <a:off x="2571736" y="285728"/>
            <a:ext cx="3976364" cy="47594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C:\Documents and Settings\user\Рабочий стол\Аксаков\430aec6ef2af.pn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1714480" y="214290"/>
            <a:ext cx="6072230" cy="650085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500298" y="1857364"/>
            <a:ext cx="4403770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Сколько времени</a:t>
            </a:r>
          </a:p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дал зверь лесной</a:t>
            </a:r>
          </a:p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купцу побывать</a:t>
            </a:r>
          </a:p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дома?</a:t>
            </a:r>
            <a:endParaRPr lang="ru-RU" sz="3200" b="1" dirty="0">
              <a:ln>
                <a:solidFill>
                  <a:schemeClr val="bg1"/>
                </a:solidFill>
              </a:ln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5" name="7-конечная звезда 4"/>
          <p:cNvSpPr/>
          <p:nvPr/>
        </p:nvSpPr>
        <p:spPr>
          <a:xfrm>
            <a:off x="214282" y="142852"/>
            <a:ext cx="1071570" cy="928694"/>
          </a:xfrm>
          <a:prstGeom prst="star7">
            <a:avLst/>
          </a:prstGeom>
          <a:gradFill flip="none" rotWithShape="1">
            <a:gsLst>
              <a:gs pos="0">
                <a:srgbClr val="FFCC66">
                  <a:shade val="30000"/>
                  <a:satMod val="115000"/>
                </a:srgbClr>
              </a:gs>
              <a:gs pos="50000">
                <a:srgbClr val="FFCC66">
                  <a:shade val="67500"/>
                  <a:satMod val="115000"/>
                </a:srgbClr>
              </a:gs>
              <a:gs pos="100000">
                <a:srgbClr val="FFCC66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9</a:t>
            </a:r>
            <a:endParaRPr lang="ru-RU" sz="4000" b="1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user\Рабочий стол\Аксаков\x4XKH6A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C:\Documents and Settings\user\Рабочий стол\Аксаков\ыв.jpg"/>
          <p:cNvPicPr>
            <a:picLocks noChangeAspect="1" noChangeArrowheads="1"/>
          </p:cNvPicPr>
          <p:nvPr/>
        </p:nvPicPr>
        <p:blipFill>
          <a:blip r:embed="rId3">
            <a:lum contrast="10000"/>
          </a:blip>
          <a:srcRect/>
          <a:stretch>
            <a:fillRect/>
          </a:stretch>
        </p:blipFill>
        <p:spPr bwMode="auto">
          <a:xfrm>
            <a:off x="4929190" y="1285860"/>
            <a:ext cx="4048125" cy="5238750"/>
          </a:xfrm>
          <a:prstGeom prst="round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42844" y="214290"/>
            <a:ext cx="4643438" cy="6555641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38100"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Black" pitchFamily="34" charset="0"/>
                <a:ea typeface="Times New Roman" pitchFamily="18" charset="0"/>
                <a:cs typeface="Courier New" pitchFamily="49" charset="0"/>
              </a:rPr>
              <a:t>Сказку   "Аленький  цветочек"  записал  известный  русский</a:t>
            </a:r>
            <a:r>
              <a:rPr lang="ru-RU" sz="1100" b="1" dirty="0" smtClean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Black" pitchFamily="34" charset="0"/>
                <a:ea typeface="Times New Roman" pitchFamily="18" charset="0"/>
                <a:cs typeface="Courier New" pitchFamily="49" charset="0"/>
              </a:rPr>
              <a:t>писатель Сергей Тимофеевич Аксаков (1791 - 1859).  Он  услышал</a:t>
            </a:r>
            <a:r>
              <a:rPr lang="ru-RU" sz="1100" b="1" dirty="0" smtClean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Black" pitchFamily="34" charset="0"/>
                <a:ea typeface="Times New Roman" pitchFamily="18" charset="0"/>
                <a:cs typeface="Courier New" pitchFamily="49" charset="0"/>
              </a:rPr>
              <a:t>ее  в детстве во время своей болезни. Писатель так рассказывает</a:t>
            </a:r>
            <a:r>
              <a:rPr lang="ru-RU" sz="1100" b="1" dirty="0" smtClean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Black" pitchFamily="34" charset="0"/>
                <a:ea typeface="Times New Roman" pitchFamily="18" charset="0"/>
                <a:cs typeface="Courier New" pitchFamily="49" charset="0"/>
              </a:rPr>
              <a:t>об этом в повести "Детские годы Багрова-внука":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Black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Black" pitchFamily="34" charset="0"/>
                <a:ea typeface="Times New Roman" pitchFamily="18" charset="0"/>
                <a:cs typeface="Courier New" pitchFamily="49" charset="0"/>
              </a:rPr>
              <a:t>     "Скорому   выздоровлению  моему  мешала бессонница...  По</a:t>
            </a:r>
            <a:r>
              <a:rPr lang="ru-RU" sz="1100" b="1" dirty="0" smtClean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Black" pitchFamily="34" charset="0"/>
                <a:ea typeface="Times New Roman" pitchFamily="18" charset="0"/>
                <a:cs typeface="Courier New" pitchFamily="49" charset="0"/>
              </a:rPr>
              <a:t>совету тетушки, позвали один раз ключницу Пелагею, которая была</a:t>
            </a:r>
            <a:r>
              <a:rPr lang="ru-RU" sz="1100" b="1" dirty="0" smtClean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Black" pitchFamily="34" charset="0"/>
                <a:ea typeface="Times New Roman" pitchFamily="18" charset="0"/>
                <a:cs typeface="Courier New" pitchFamily="49" charset="0"/>
              </a:rPr>
              <a:t>великая  мастерица  сказывать  сказки  и  которую даже покойный</a:t>
            </a:r>
            <a:r>
              <a:rPr lang="ru-RU" sz="1100" b="1" dirty="0" smtClean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Black" pitchFamily="34" charset="0"/>
                <a:ea typeface="Times New Roman" pitchFamily="18" charset="0"/>
                <a:cs typeface="Courier New" pitchFamily="49" charset="0"/>
              </a:rPr>
              <a:t>дедушка любил слушать...  Пришла  Пелагея,  немолодая,  но  еще</a:t>
            </a:r>
            <a:r>
              <a:rPr lang="ru-RU" sz="1100" b="1" dirty="0" smtClean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Black" pitchFamily="34" charset="0"/>
                <a:ea typeface="Times New Roman" pitchFamily="18" charset="0"/>
                <a:cs typeface="Courier New" pitchFamily="49" charset="0"/>
              </a:rPr>
              <a:t>белая,  румяная...  села  у  печки  и  начала говорить, немного нараспев: "В некиим царстве, в некиим государстве..."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Black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Black" pitchFamily="34" charset="0"/>
                <a:ea typeface="Times New Roman" pitchFamily="18" charset="0"/>
                <a:cs typeface="Courier New" pitchFamily="49" charset="0"/>
              </a:rPr>
              <a:t>     Нужно  ли  говорить,  что я не заснул до окончания сказки,</a:t>
            </a:r>
            <a:r>
              <a:rPr lang="ru-RU" sz="1100" b="1" dirty="0" smtClean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Black" pitchFamily="34" charset="0"/>
                <a:ea typeface="Times New Roman" pitchFamily="18" charset="0"/>
                <a:cs typeface="Courier New" pitchFamily="49" charset="0"/>
              </a:rPr>
              <a:t>что, напротив, я не спал долее обыкновенного?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Black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Black" pitchFamily="34" charset="0"/>
                <a:ea typeface="Times New Roman" pitchFamily="18" charset="0"/>
                <a:cs typeface="Courier New" pitchFamily="49" charset="0"/>
              </a:rPr>
              <a:t>     На  другой  же  день  выслушал  я  в другой раз повесть об</a:t>
            </a:r>
            <a:r>
              <a:rPr lang="ru-RU" sz="1100" b="1" dirty="0" smtClean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Black" pitchFamily="34" charset="0"/>
                <a:ea typeface="Times New Roman" pitchFamily="18" charset="0"/>
                <a:cs typeface="Courier New" pitchFamily="49" charset="0"/>
              </a:rPr>
              <a:t>"Аленьком цветочке". С этих пор, до самого моего выздоровления,</a:t>
            </a:r>
            <a:r>
              <a:rPr lang="ru-RU" sz="1100" b="1" dirty="0" smtClean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Black" pitchFamily="34" charset="0"/>
                <a:ea typeface="Times New Roman" pitchFamily="18" charset="0"/>
                <a:cs typeface="Courier New" pitchFamily="49" charset="0"/>
              </a:rPr>
              <a:t>Пелагея   ежедневно  рассказывала  мне  какую-нибудь  из  своих</a:t>
            </a:r>
            <a:r>
              <a:rPr lang="ru-RU" sz="1100" b="1" dirty="0" smtClean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Black" pitchFamily="34" charset="0"/>
                <a:ea typeface="Times New Roman" pitchFamily="18" charset="0"/>
                <a:cs typeface="Courier New" pitchFamily="49" charset="0"/>
              </a:rPr>
              <a:t>многочисленных сказок.  Более  других  помню  я  "Царь-девицу",</a:t>
            </a:r>
            <a:r>
              <a:rPr lang="ru-RU" sz="1100" b="1" dirty="0" smtClean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Black" pitchFamily="34" charset="0"/>
                <a:ea typeface="Times New Roman" pitchFamily="18" charset="0"/>
                <a:cs typeface="Courier New" pitchFamily="49" charset="0"/>
              </a:rPr>
              <a:t>"Иванушку - дурачка", "Жар-птицу" и "Змея Горыныча".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Black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Bookman Old Style" pitchFamily="18" charset="0"/>
                <a:ea typeface="Times New Roman" pitchFamily="18" charset="0"/>
                <a:cs typeface="Courier New" pitchFamily="49" charset="0"/>
              </a:rPr>
              <a:t>    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Bookman Old Style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97937" y="214290"/>
            <a:ext cx="434606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Сергей Тимофеевич</a:t>
            </a:r>
          </a:p>
          <a:p>
            <a:pPr algn="ctr"/>
            <a:r>
              <a:rPr lang="ru-RU" sz="2800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Аксаков</a:t>
            </a:r>
            <a:endParaRPr lang="ru-RU" sz="2800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user\Рабочий стол\Аксаков\x4XKH6A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Горизонтальный свиток 5"/>
          <p:cNvSpPr/>
          <p:nvPr/>
        </p:nvSpPr>
        <p:spPr>
          <a:xfrm>
            <a:off x="1571604" y="5072074"/>
            <a:ext cx="5857916" cy="1428760"/>
          </a:xfrm>
          <a:prstGeom prst="horizontalScroll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>Три дня и три ночи.</a:t>
            </a:r>
            <a:endParaRPr lang="ru-RU" sz="28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6146" name="Picture 2" descr="C:\Documents and Settings\user\Рабочий стол\Аксаков\4.jpg"/>
          <p:cNvPicPr>
            <a:picLocks noChangeAspect="1" noChangeArrowheads="1"/>
          </p:cNvPicPr>
          <p:nvPr/>
        </p:nvPicPr>
        <p:blipFill>
          <a:blip r:embed="rId3">
            <a:lum contrast="10000"/>
          </a:blip>
          <a:srcRect l="9065" t="11175" r="2730" b="2494"/>
          <a:stretch>
            <a:fillRect/>
          </a:stretch>
        </p:blipFill>
        <p:spPr bwMode="auto">
          <a:xfrm>
            <a:off x="1357290" y="500042"/>
            <a:ext cx="6100805" cy="43577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C:\Documents and Settings\user\Рабочий стол\Аксаков\430aec6ef2af.pn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1714480" y="214290"/>
            <a:ext cx="6072230" cy="650085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500298" y="1428736"/>
            <a:ext cx="4424609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Что случилось</a:t>
            </a:r>
          </a:p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с аленьким </a:t>
            </a:r>
          </a:p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цветочком,</a:t>
            </a:r>
          </a:p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когда купеческая </a:t>
            </a:r>
          </a:p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дочь принесла</a:t>
            </a:r>
          </a:p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его в сад?</a:t>
            </a:r>
          </a:p>
        </p:txBody>
      </p:sp>
      <p:sp>
        <p:nvSpPr>
          <p:cNvPr id="5" name="7-конечная звезда 4"/>
          <p:cNvSpPr/>
          <p:nvPr/>
        </p:nvSpPr>
        <p:spPr>
          <a:xfrm>
            <a:off x="214282" y="142852"/>
            <a:ext cx="1071570" cy="928694"/>
          </a:xfrm>
          <a:prstGeom prst="star7">
            <a:avLst/>
          </a:prstGeom>
          <a:gradFill flip="none" rotWithShape="1">
            <a:gsLst>
              <a:gs pos="0">
                <a:srgbClr val="FFCC66">
                  <a:shade val="30000"/>
                  <a:satMod val="115000"/>
                </a:srgbClr>
              </a:gs>
              <a:gs pos="50000">
                <a:srgbClr val="FFCC66">
                  <a:shade val="67500"/>
                  <a:satMod val="115000"/>
                </a:srgbClr>
              </a:gs>
              <a:gs pos="100000">
                <a:srgbClr val="FFCC66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10</a:t>
            </a:r>
            <a:endParaRPr lang="ru-RU" sz="2400" b="1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user\Рабочий стол\Аксаков\x4XKH6A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Горизонтальный свиток 5"/>
          <p:cNvSpPr/>
          <p:nvPr/>
        </p:nvSpPr>
        <p:spPr>
          <a:xfrm>
            <a:off x="1571604" y="5072074"/>
            <a:ext cx="5857916" cy="1428760"/>
          </a:xfrm>
          <a:prstGeom prst="horizontalScroll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Bookman Old Style" pitchFamily="18" charset="0"/>
              </a:rPr>
              <a:t>Он прирос к стеблю прежнему и расцвёл краше прежнего.</a:t>
            </a:r>
            <a:endParaRPr lang="ru-RU" sz="24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7170" name="Picture 2" descr="C:\Documents and Settings\user\Рабочий стол\Аксаков\п.jpg"/>
          <p:cNvPicPr>
            <a:picLocks noChangeAspect="1" noChangeArrowheads="1"/>
          </p:cNvPicPr>
          <p:nvPr/>
        </p:nvPicPr>
        <p:blipFill>
          <a:blip r:embed="rId3">
            <a:lum contrast="10000"/>
          </a:blip>
          <a:srcRect/>
          <a:stretch>
            <a:fillRect/>
          </a:stretch>
        </p:blipFill>
        <p:spPr bwMode="auto">
          <a:xfrm>
            <a:off x="1285852" y="285728"/>
            <a:ext cx="6207140" cy="46553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C:\Documents and Settings\user\Рабочий стол\Аксаков\430aec6ef2af.pn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1714480" y="214290"/>
            <a:ext cx="6072230" cy="650085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214678" y="1785926"/>
            <a:ext cx="309251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Объясни </a:t>
            </a:r>
          </a:p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значение </a:t>
            </a:r>
          </a:p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слова яства.</a:t>
            </a:r>
            <a:endParaRPr lang="ru-RU" sz="3200" b="1" dirty="0">
              <a:ln>
                <a:solidFill>
                  <a:schemeClr val="bg1"/>
                </a:solidFill>
              </a:ln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5" name="7-конечная звезда 4"/>
          <p:cNvSpPr/>
          <p:nvPr/>
        </p:nvSpPr>
        <p:spPr>
          <a:xfrm>
            <a:off x="214282" y="142852"/>
            <a:ext cx="1071570" cy="928694"/>
          </a:xfrm>
          <a:prstGeom prst="star7">
            <a:avLst/>
          </a:prstGeom>
          <a:gradFill flip="none" rotWithShape="1">
            <a:gsLst>
              <a:gs pos="0">
                <a:srgbClr val="FFCC66">
                  <a:shade val="30000"/>
                  <a:satMod val="115000"/>
                </a:srgbClr>
              </a:gs>
              <a:gs pos="50000">
                <a:srgbClr val="FFCC66">
                  <a:shade val="67500"/>
                  <a:satMod val="115000"/>
                </a:srgbClr>
              </a:gs>
              <a:gs pos="100000">
                <a:srgbClr val="FFCC66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11</a:t>
            </a:r>
            <a:endParaRPr lang="ru-RU" sz="2400" b="1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user\Рабочий стол\Аксаков\x4XKH6A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Горизонтальный свиток 5"/>
          <p:cNvSpPr/>
          <p:nvPr/>
        </p:nvSpPr>
        <p:spPr>
          <a:xfrm>
            <a:off x="1571604" y="5072074"/>
            <a:ext cx="5857916" cy="1428760"/>
          </a:xfrm>
          <a:prstGeom prst="horizontalScroll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>Еда, кушанье.</a:t>
            </a:r>
            <a:endParaRPr lang="ru-RU" sz="28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8194" name="Picture 2" descr="C:\Documents and Settings\user\Рабочий стол\Аксаков\я.jpg"/>
          <p:cNvPicPr>
            <a:picLocks noChangeAspect="1" noChangeArrowheads="1"/>
          </p:cNvPicPr>
          <p:nvPr/>
        </p:nvPicPr>
        <p:blipFill>
          <a:blip r:embed="rId3">
            <a:lum contrast="10000"/>
          </a:blip>
          <a:srcRect l="9570" t="7812" r="6933" b="10156"/>
          <a:stretch>
            <a:fillRect/>
          </a:stretch>
        </p:blipFill>
        <p:spPr bwMode="auto">
          <a:xfrm>
            <a:off x="1285852" y="357166"/>
            <a:ext cx="6215106" cy="45795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C:\Documents and Settings\user\Рабочий стол\Аксаков\430aec6ef2af.pn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1714480" y="214290"/>
            <a:ext cx="6072230" cy="650085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571736" y="1285860"/>
            <a:ext cx="4195379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Какие слова</a:t>
            </a:r>
          </a:p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произнесла дочь</a:t>
            </a:r>
          </a:p>
          <a:p>
            <a:pPr algn="ctr"/>
            <a:r>
              <a:rPr lang="ru-RU" sz="3200" b="1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купеческая</a:t>
            </a:r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,</a:t>
            </a:r>
          </a:p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прося зверя</a:t>
            </a:r>
          </a:p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лесного ей</a:t>
            </a:r>
          </a:p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показаться?</a:t>
            </a:r>
            <a:endParaRPr lang="ru-RU" sz="3200" b="1" dirty="0">
              <a:ln>
                <a:solidFill>
                  <a:schemeClr val="bg1"/>
                </a:solidFill>
              </a:ln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5" name="7-конечная звезда 4"/>
          <p:cNvSpPr/>
          <p:nvPr/>
        </p:nvSpPr>
        <p:spPr>
          <a:xfrm>
            <a:off x="214282" y="142852"/>
            <a:ext cx="1071570" cy="928694"/>
          </a:xfrm>
          <a:prstGeom prst="star7">
            <a:avLst/>
          </a:prstGeom>
          <a:gradFill flip="none" rotWithShape="1">
            <a:gsLst>
              <a:gs pos="0">
                <a:srgbClr val="FFCC66">
                  <a:shade val="30000"/>
                  <a:satMod val="115000"/>
                </a:srgbClr>
              </a:gs>
              <a:gs pos="50000">
                <a:srgbClr val="FFCC66">
                  <a:shade val="67500"/>
                  <a:satMod val="115000"/>
                </a:srgbClr>
              </a:gs>
              <a:gs pos="100000">
                <a:srgbClr val="FFCC66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12</a:t>
            </a:r>
            <a:endParaRPr lang="ru-RU" sz="2800" b="1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user\Рабочий стол\Аксаков\x4XKH6A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Горизонтальный свиток 5"/>
          <p:cNvSpPr/>
          <p:nvPr/>
        </p:nvSpPr>
        <p:spPr>
          <a:xfrm>
            <a:off x="857224" y="4357694"/>
            <a:ext cx="7429552" cy="2143140"/>
          </a:xfrm>
          <a:prstGeom prst="horizontalScroll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Bookman Old Style" pitchFamily="18" charset="0"/>
              </a:rPr>
              <a:t>Если ты стар человек – будь мне дедушка,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Bookman Old Style" pitchFamily="18" charset="0"/>
              </a:rPr>
              <a:t>Если середович – будь мне дядюшка,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Bookman Old Style" pitchFamily="18" charset="0"/>
              </a:rPr>
              <a:t>Если же молод ты – будь мне сердечный друг.</a:t>
            </a:r>
            <a:endParaRPr lang="ru-RU" sz="20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9219" name="Picture 3" descr="C:\Documents and Settings\user\Рабочий стол\Аксаков\йй.jpg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>
            <a:off x="2071670" y="357166"/>
            <a:ext cx="5010135" cy="40027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C:\Documents and Settings\user\Рабочий стол\Аксаков\430aec6ef2af.pn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1714480" y="214290"/>
            <a:ext cx="6072230" cy="650085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214678" y="1428736"/>
            <a:ext cx="3155030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Почему дочь</a:t>
            </a:r>
          </a:p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купеческая</a:t>
            </a:r>
          </a:p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захотела </a:t>
            </a:r>
          </a:p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вернуться</a:t>
            </a:r>
          </a:p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домой?</a:t>
            </a:r>
            <a:endParaRPr lang="ru-RU" sz="3200" b="1" dirty="0">
              <a:ln>
                <a:solidFill>
                  <a:schemeClr val="bg1"/>
                </a:solidFill>
              </a:ln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5" name="7-конечная звезда 4"/>
          <p:cNvSpPr/>
          <p:nvPr/>
        </p:nvSpPr>
        <p:spPr>
          <a:xfrm>
            <a:off x="214282" y="142852"/>
            <a:ext cx="1071570" cy="928694"/>
          </a:xfrm>
          <a:prstGeom prst="star7">
            <a:avLst/>
          </a:prstGeom>
          <a:gradFill flip="none" rotWithShape="1">
            <a:gsLst>
              <a:gs pos="0">
                <a:srgbClr val="FFCC66">
                  <a:shade val="30000"/>
                  <a:satMod val="115000"/>
                </a:srgbClr>
              </a:gs>
              <a:gs pos="50000">
                <a:srgbClr val="FFCC66">
                  <a:shade val="67500"/>
                  <a:satMod val="115000"/>
                </a:srgbClr>
              </a:gs>
              <a:gs pos="100000">
                <a:srgbClr val="FFCC66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13</a:t>
            </a:r>
            <a:endParaRPr lang="ru-RU" sz="2400" b="1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user\Рабочий стол\Аксаков\x4XKH6A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Горизонтальный свиток 5"/>
          <p:cNvSpPr/>
          <p:nvPr/>
        </p:nvSpPr>
        <p:spPr>
          <a:xfrm>
            <a:off x="1571604" y="5072074"/>
            <a:ext cx="5857916" cy="1428760"/>
          </a:xfrm>
          <a:prstGeom prst="horizontalScroll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>Она увидела во сне, что отец её нездоров лежит.</a:t>
            </a:r>
            <a:endParaRPr lang="ru-RU" sz="28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10242" name="Picture 2" descr="C:\Documents and Settings\user\Рабочий стол\Аксаков\16.jpg"/>
          <p:cNvPicPr>
            <a:picLocks noChangeAspect="1" noChangeArrowheads="1"/>
          </p:cNvPicPr>
          <p:nvPr/>
        </p:nvPicPr>
        <p:blipFill>
          <a:blip r:embed="rId3">
            <a:lum contrast="-10000"/>
          </a:blip>
          <a:srcRect/>
          <a:stretch>
            <a:fillRect/>
          </a:stretch>
        </p:blipFill>
        <p:spPr bwMode="auto">
          <a:xfrm>
            <a:off x="1643042" y="428604"/>
            <a:ext cx="5810264" cy="43576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C:\Documents and Settings\user\Рабочий стол\Аксаков\430aec6ef2af.pn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1714480" y="214290"/>
            <a:ext cx="6072230" cy="650085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214678" y="1785926"/>
            <a:ext cx="3062057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Объясни </a:t>
            </a:r>
          </a:p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значение </a:t>
            </a:r>
          </a:p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слов запись</a:t>
            </a:r>
          </a:p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заручная.</a:t>
            </a:r>
            <a:endParaRPr lang="ru-RU" sz="3200" b="1" dirty="0">
              <a:ln>
                <a:solidFill>
                  <a:schemeClr val="bg1"/>
                </a:solidFill>
              </a:ln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5" name="7-конечная звезда 4"/>
          <p:cNvSpPr/>
          <p:nvPr/>
        </p:nvSpPr>
        <p:spPr>
          <a:xfrm>
            <a:off x="214282" y="142852"/>
            <a:ext cx="1071570" cy="928694"/>
          </a:xfrm>
          <a:prstGeom prst="star7">
            <a:avLst/>
          </a:prstGeom>
          <a:gradFill flip="none" rotWithShape="1">
            <a:gsLst>
              <a:gs pos="0">
                <a:srgbClr val="FFCC66">
                  <a:shade val="30000"/>
                  <a:satMod val="115000"/>
                </a:srgbClr>
              </a:gs>
              <a:gs pos="50000">
                <a:srgbClr val="FFCC66">
                  <a:shade val="67500"/>
                  <a:satMod val="115000"/>
                </a:srgbClr>
              </a:gs>
              <a:gs pos="100000">
                <a:srgbClr val="FFCC66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14</a:t>
            </a:r>
            <a:endParaRPr lang="ru-RU" sz="2400" b="1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C:\Documents and Settings\user\Рабочий стол\Аксаков\430aec6ef2af.pn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1571604" y="214290"/>
            <a:ext cx="6072230" cy="650085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786050" y="1643050"/>
            <a:ext cx="3855543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Почему купец </a:t>
            </a:r>
          </a:p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больше </a:t>
            </a:r>
          </a:p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всех любил</a:t>
            </a:r>
          </a:p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меньшую дочь?</a:t>
            </a:r>
            <a:endParaRPr lang="ru-RU" sz="3200" b="1" dirty="0">
              <a:ln>
                <a:solidFill>
                  <a:schemeClr val="bg1"/>
                </a:solidFill>
              </a:ln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5" name="7-конечная звезда 4"/>
          <p:cNvSpPr/>
          <p:nvPr/>
        </p:nvSpPr>
        <p:spPr>
          <a:xfrm>
            <a:off x="214282" y="142852"/>
            <a:ext cx="1071570" cy="928694"/>
          </a:xfrm>
          <a:prstGeom prst="star7">
            <a:avLst/>
          </a:prstGeom>
          <a:gradFill flip="none" rotWithShape="1">
            <a:gsLst>
              <a:gs pos="0">
                <a:srgbClr val="FFCC66">
                  <a:shade val="30000"/>
                  <a:satMod val="115000"/>
                </a:srgbClr>
              </a:gs>
              <a:gs pos="50000">
                <a:srgbClr val="FFCC66">
                  <a:shade val="67500"/>
                  <a:satMod val="115000"/>
                </a:srgbClr>
              </a:gs>
              <a:gs pos="100000">
                <a:srgbClr val="FFCC66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1</a:t>
            </a:r>
            <a:endParaRPr lang="ru-RU" sz="4000" b="1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user\Рабочий стол\Аксаков\x4XKH6A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Горизонтальный свиток 5"/>
          <p:cNvSpPr/>
          <p:nvPr/>
        </p:nvSpPr>
        <p:spPr>
          <a:xfrm>
            <a:off x="1571604" y="5072074"/>
            <a:ext cx="5857916" cy="1428760"/>
          </a:xfrm>
          <a:prstGeom prst="horizontalScroll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>Расписка.</a:t>
            </a:r>
            <a:endParaRPr lang="ru-RU" sz="28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11266" name="Picture 2" descr="C:\Documents and Settings\user\Рабочий стол\Аксаков\б.jpg"/>
          <p:cNvPicPr>
            <a:picLocks noChangeAspect="1" noChangeArrowheads="1"/>
          </p:cNvPicPr>
          <p:nvPr/>
        </p:nvPicPr>
        <p:blipFill>
          <a:blip r:embed="rId3">
            <a:lum contrast="10000"/>
          </a:blip>
          <a:srcRect/>
          <a:stretch>
            <a:fillRect/>
          </a:stretch>
        </p:blipFill>
        <p:spPr bwMode="auto">
          <a:xfrm>
            <a:off x="1285852" y="285728"/>
            <a:ext cx="6295502" cy="46418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C:\Documents and Settings\user\Рабочий стол\Аксаков\430aec6ef2af.pn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1714480" y="214290"/>
            <a:ext cx="6072230" cy="650085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214678" y="1500174"/>
            <a:ext cx="3105337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Что сделали</a:t>
            </a:r>
          </a:p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сёстры из </a:t>
            </a:r>
          </a:p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зависти к</a:t>
            </a:r>
          </a:p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младшей </a:t>
            </a:r>
          </a:p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сестре? </a:t>
            </a:r>
            <a:endParaRPr lang="ru-RU" sz="3200" b="1" dirty="0">
              <a:ln>
                <a:solidFill>
                  <a:schemeClr val="bg1"/>
                </a:solidFill>
              </a:ln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5" name="7-конечная звезда 4"/>
          <p:cNvSpPr/>
          <p:nvPr/>
        </p:nvSpPr>
        <p:spPr>
          <a:xfrm>
            <a:off x="214282" y="142852"/>
            <a:ext cx="1071570" cy="928694"/>
          </a:xfrm>
          <a:prstGeom prst="star7">
            <a:avLst/>
          </a:prstGeom>
          <a:gradFill flip="none" rotWithShape="1">
            <a:gsLst>
              <a:gs pos="0">
                <a:srgbClr val="FFCC66">
                  <a:shade val="30000"/>
                  <a:satMod val="115000"/>
                </a:srgbClr>
              </a:gs>
              <a:gs pos="50000">
                <a:srgbClr val="FFCC66">
                  <a:shade val="67500"/>
                  <a:satMod val="115000"/>
                </a:srgbClr>
              </a:gs>
              <a:gs pos="100000">
                <a:srgbClr val="FFCC66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15</a:t>
            </a:r>
            <a:endParaRPr lang="ru-RU" sz="2400" b="1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user\Рабочий стол\Аксаков\x4XKH6A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Горизонтальный свиток 5"/>
          <p:cNvSpPr/>
          <p:nvPr/>
        </p:nvSpPr>
        <p:spPr>
          <a:xfrm>
            <a:off x="1571604" y="5072074"/>
            <a:ext cx="5857916" cy="1428760"/>
          </a:xfrm>
          <a:prstGeom prst="horizontalScroll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>Перевели в доме все часы на час назад.</a:t>
            </a:r>
            <a:endParaRPr lang="ru-RU" sz="28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12290" name="Picture 2" descr="C:\Documents and Settings\user\Рабочий стол\Аксаков\13.jpeg"/>
          <p:cNvPicPr>
            <a:picLocks noChangeAspect="1" noChangeArrowheads="1"/>
          </p:cNvPicPr>
          <p:nvPr/>
        </p:nvPicPr>
        <p:blipFill>
          <a:blip r:embed="rId3">
            <a:lum contrast="10000"/>
          </a:blip>
          <a:srcRect/>
          <a:stretch>
            <a:fillRect/>
          </a:stretch>
        </p:blipFill>
        <p:spPr bwMode="auto">
          <a:xfrm>
            <a:off x="1928794" y="500042"/>
            <a:ext cx="5352988" cy="43894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C:\Documents and Settings\user\Рабочий стол\Аксаков\430aec6ef2af.pn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1714480" y="214290"/>
            <a:ext cx="6072230" cy="650085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571736" y="1500174"/>
            <a:ext cx="4320413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Какой по счёту</a:t>
            </a:r>
          </a:p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пленницей была</a:t>
            </a:r>
          </a:p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во дворце у</a:t>
            </a:r>
          </a:p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чудовища</a:t>
            </a:r>
          </a:p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купеческая дочь?</a:t>
            </a:r>
            <a:endParaRPr lang="ru-RU" sz="3200" b="1" dirty="0">
              <a:ln>
                <a:solidFill>
                  <a:schemeClr val="bg1"/>
                </a:solidFill>
              </a:ln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5" name="7-конечная звезда 4"/>
          <p:cNvSpPr/>
          <p:nvPr/>
        </p:nvSpPr>
        <p:spPr>
          <a:xfrm>
            <a:off x="214282" y="142852"/>
            <a:ext cx="1071570" cy="928694"/>
          </a:xfrm>
          <a:prstGeom prst="star7">
            <a:avLst/>
          </a:prstGeom>
          <a:gradFill flip="none" rotWithShape="1">
            <a:gsLst>
              <a:gs pos="0">
                <a:srgbClr val="FFCC66">
                  <a:shade val="30000"/>
                  <a:satMod val="115000"/>
                </a:srgbClr>
              </a:gs>
              <a:gs pos="50000">
                <a:srgbClr val="FFCC66">
                  <a:shade val="67500"/>
                  <a:satMod val="115000"/>
                </a:srgbClr>
              </a:gs>
              <a:gs pos="100000">
                <a:srgbClr val="FFCC66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16</a:t>
            </a:r>
            <a:endParaRPr lang="ru-RU" sz="2400" b="1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user\Рабочий стол\Аксаков\x4XKH6A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Горизонтальный свиток 5"/>
          <p:cNvSpPr/>
          <p:nvPr/>
        </p:nvSpPr>
        <p:spPr>
          <a:xfrm>
            <a:off x="1571604" y="5072074"/>
            <a:ext cx="5857916" cy="1428760"/>
          </a:xfrm>
          <a:prstGeom prst="horizontalScroll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>Двенадцатой.</a:t>
            </a:r>
            <a:endParaRPr lang="ru-RU" sz="28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13314" name="Picture 2" descr="C:\Documents and Settings\user\Рабочий стол\Аксаков\к.jpg"/>
          <p:cNvPicPr>
            <a:picLocks noChangeAspect="1" noChangeArrowheads="1"/>
          </p:cNvPicPr>
          <p:nvPr/>
        </p:nvPicPr>
        <p:blipFill>
          <a:blip r:embed="rId3">
            <a:lum contrast="10000"/>
          </a:blip>
          <a:srcRect/>
          <a:stretch>
            <a:fillRect/>
          </a:stretch>
        </p:blipFill>
        <p:spPr bwMode="auto">
          <a:xfrm>
            <a:off x="2786050" y="428604"/>
            <a:ext cx="3429009" cy="45720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C:\Documents and Settings\user\Рабочий стол\Аксаков\430aec6ef2af.pn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1714480" y="214290"/>
            <a:ext cx="6072230" cy="650085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928926" y="1785926"/>
            <a:ext cx="3696846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Сколько лет</a:t>
            </a:r>
          </a:p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провёл принц</a:t>
            </a:r>
          </a:p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в образе зверя</a:t>
            </a:r>
          </a:p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лесного?</a:t>
            </a:r>
            <a:endParaRPr lang="ru-RU" sz="3200" b="1" dirty="0">
              <a:ln>
                <a:solidFill>
                  <a:schemeClr val="bg1"/>
                </a:solidFill>
              </a:ln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5" name="7-конечная звезда 4"/>
          <p:cNvSpPr/>
          <p:nvPr/>
        </p:nvSpPr>
        <p:spPr>
          <a:xfrm>
            <a:off x="214282" y="142852"/>
            <a:ext cx="1071570" cy="928694"/>
          </a:xfrm>
          <a:prstGeom prst="star7">
            <a:avLst/>
          </a:prstGeom>
          <a:gradFill flip="none" rotWithShape="1">
            <a:gsLst>
              <a:gs pos="0">
                <a:srgbClr val="FFCC66">
                  <a:shade val="30000"/>
                  <a:satMod val="115000"/>
                </a:srgbClr>
              </a:gs>
              <a:gs pos="50000">
                <a:srgbClr val="FFCC66">
                  <a:shade val="67500"/>
                  <a:satMod val="115000"/>
                </a:srgbClr>
              </a:gs>
              <a:gs pos="100000">
                <a:srgbClr val="FFCC66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17</a:t>
            </a:r>
            <a:endParaRPr lang="ru-RU" sz="2400" b="1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user\Рабочий стол\Аксаков\x4XKH6A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Горизонтальный свиток 5"/>
          <p:cNvSpPr/>
          <p:nvPr/>
        </p:nvSpPr>
        <p:spPr>
          <a:xfrm>
            <a:off x="1571604" y="5072074"/>
            <a:ext cx="5857916" cy="1428760"/>
          </a:xfrm>
          <a:prstGeom prst="horizontalScroll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>30 лет.</a:t>
            </a:r>
            <a:endParaRPr lang="ru-RU" sz="28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14338" name="Picture 2" descr="C:\Documents and Settings\user\Рабочий стол\Аксаков\ыс.jpg"/>
          <p:cNvPicPr>
            <a:picLocks noChangeAspect="1" noChangeArrowheads="1"/>
          </p:cNvPicPr>
          <p:nvPr/>
        </p:nvPicPr>
        <p:blipFill>
          <a:blip r:embed="rId3">
            <a:lum contrast="10000"/>
          </a:blip>
          <a:srcRect l="9804" t="6250" r="8496" b="14999"/>
          <a:stretch>
            <a:fillRect/>
          </a:stretch>
        </p:blipFill>
        <p:spPr bwMode="auto">
          <a:xfrm>
            <a:off x="2643174" y="285728"/>
            <a:ext cx="3741990" cy="47149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user\Рабочий стол\Аксаков\x4XKH6A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500298" y="500042"/>
            <a:ext cx="38105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Источники материалов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1071546"/>
            <a:ext cx="835824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u="sng" dirty="0" smtClean="0">
                <a:solidFill>
                  <a:schemeClr val="bg2">
                    <a:lumMod val="50000"/>
                  </a:schemeClr>
                </a:solidFill>
                <a:hlinkClick r:id="rId3"/>
              </a:rPr>
              <a:t>http://www.vokrugsveta.ru/img/cmn/2006/09/131.jpg</a:t>
            </a:r>
            <a:endParaRPr lang="ru-RU" u="sng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u="sng" dirty="0" smtClean="0">
                <a:solidFill>
                  <a:schemeClr val="bg2">
                    <a:lumMod val="50000"/>
                  </a:schemeClr>
                </a:solidFill>
                <a:hlinkClick r:id="rId4"/>
              </a:rPr>
              <a:t>http://img.labirint.ru/images/books3/130492/scrn_big_04.jpg</a:t>
            </a:r>
            <a:endParaRPr lang="ru-RU" u="sng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u="sng" dirty="0" smtClean="0">
                <a:solidFill>
                  <a:schemeClr val="bg2">
                    <a:lumMod val="50000"/>
                  </a:schemeClr>
                </a:solidFill>
                <a:hlinkClick r:id="rId5"/>
              </a:rPr>
              <a:t>http://img1.liveinternet.ru/images/foto/b/3/597/3084597/f_17178240.jpg</a:t>
            </a:r>
            <a:endParaRPr lang="ru-RU" u="sng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  <a:hlinkClick r:id="rId6"/>
              </a:rPr>
              <a:t>http://graphic.org.ru/artists/k-p/kuprianov/3.jpg</a:t>
            </a:r>
            <a:endParaRPr lang="ru-RU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u="sng" dirty="0" smtClean="0">
                <a:solidFill>
                  <a:schemeClr val="bg2">
                    <a:lumMod val="50000"/>
                  </a:schemeClr>
                </a:solidFill>
                <a:hlinkClick r:id="rId7"/>
              </a:rPr>
              <a:t>http://img-fotki.yandex.ru/get/4909/valenta-mog.107/0_6b5fe_2b757e84_orig.jpg</a:t>
            </a:r>
            <a:endParaRPr lang="ru-RU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  <a:hlinkClick r:id="rId8"/>
              </a:rPr>
              <a:t>http://img-fotki.yandex.ru/get/4607/valenta-mog.107/0_6b5ff_6f3420d6_orig.jpg</a:t>
            </a:r>
            <a:endParaRPr lang="ru-RU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  <a:hlinkClick r:id="rId9"/>
              </a:rPr>
              <a:t>http://img-fotki.yandex.ru/get/3108/alocvet.31/0_24225_f743ba40_L</a:t>
            </a:r>
            <a:endParaRPr lang="ru-RU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  <a:hlinkClick r:id="rId10"/>
              </a:rPr>
              <a:t>http://forum.ngs.ru/preview/forum/upload_files/206cd663809a0aa2120a0e379014cce1_1875825471_800px.jpg</a:t>
            </a:r>
            <a:endParaRPr lang="ru-RU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u="sng" dirty="0" smtClean="0">
                <a:solidFill>
                  <a:schemeClr val="bg2">
                    <a:lumMod val="50000"/>
                  </a:schemeClr>
                </a:solidFill>
                <a:hlinkClick r:id="rId3"/>
              </a:rPr>
              <a:t>http://www.vokrugsveta.ru/img/cmn/2006/09/131.jpg</a:t>
            </a:r>
            <a:endParaRPr lang="ru-RU" u="sng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u="sng" dirty="0" smtClean="0">
                <a:solidFill>
                  <a:schemeClr val="bg2">
                    <a:lumMod val="50000"/>
                  </a:schemeClr>
                </a:solidFill>
                <a:hlinkClick r:id="rId11"/>
              </a:rPr>
              <a:t>http://www.infoarena.ru/infoa_files/node_teasers/2010/34011.jpg</a:t>
            </a:r>
            <a:endParaRPr lang="ru-RU" u="sng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u="sng" dirty="0" smtClean="0">
                <a:solidFill>
                  <a:schemeClr val="bg2">
                    <a:lumMod val="50000"/>
                  </a:schemeClr>
                </a:solidFill>
                <a:hlinkClick r:id="rId12"/>
              </a:rPr>
              <a:t>http://www.hobotun.ru/gamesimages/bee-party-screenshot0.jpg</a:t>
            </a:r>
            <a:endParaRPr lang="ru-RU" u="sng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u="sng" dirty="0" smtClean="0">
                <a:solidFill>
                  <a:schemeClr val="bg2">
                    <a:lumMod val="50000"/>
                  </a:schemeClr>
                </a:solidFill>
                <a:hlinkClick r:id="rId13"/>
              </a:rPr>
              <a:t>http://besplatnovse.3dn.ru/2/alenkij.tsvetochek.0-15-31.jpg</a:t>
            </a:r>
            <a:endParaRPr lang="ru-RU" u="sng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u="sng" dirty="0" smtClean="0">
                <a:solidFill>
                  <a:schemeClr val="bg2">
                    <a:lumMod val="50000"/>
                  </a:schemeClr>
                </a:solidFill>
                <a:hlinkClick r:id="rId14"/>
              </a:rPr>
              <a:t> Фон http://attachments-blog.tut.by/35213/files/2010/03/dhdhdhdhn1.jpg</a:t>
            </a:r>
            <a:endParaRPr lang="ru-RU" u="sng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  <a:hlinkClick r:id="rId15"/>
              </a:rPr>
              <a:t>Фон http://www.vashsad.ua/i/gallery/wallpapers/10/1440_900/x4XKH6A1.jpg</a:t>
            </a:r>
            <a:endParaRPr lang="ru-RU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 smtClean="0">
                <a:solidFill>
                  <a:schemeClr val="bg2">
                    <a:lumMod val="50000"/>
                  </a:schemeClr>
                </a:solidFill>
                <a:hlinkClick r:id="rId16"/>
              </a:rPr>
              <a:t>http://i029.radikal.ru/0805/18/430aec6ef2af.png</a:t>
            </a:r>
            <a:endParaRPr lang="ru-RU" dirty="0" smtClean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user\Рабочий стол\Аксаков\x4XKH6A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2" descr="C:\Documents and Settings\user\Рабочий стол\Аксаков\3.jpg"/>
          <p:cNvPicPr>
            <a:picLocks noChangeAspect="1" noChangeArrowheads="1"/>
          </p:cNvPicPr>
          <p:nvPr/>
        </p:nvPicPr>
        <p:blipFill>
          <a:blip r:embed="rId3">
            <a:lum/>
          </a:blip>
          <a:srcRect l="20690"/>
          <a:stretch>
            <a:fillRect/>
          </a:stretch>
        </p:blipFill>
        <p:spPr bwMode="auto">
          <a:xfrm>
            <a:off x="2143108" y="285728"/>
            <a:ext cx="4895004" cy="46434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Горизонтальный свиток 5"/>
          <p:cNvSpPr/>
          <p:nvPr/>
        </p:nvSpPr>
        <p:spPr>
          <a:xfrm>
            <a:off x="1571604" y="5072074"/>
            <a:ext cx="5857916" cy="1428760"/>
          </a:xfrm>
          <a:prstGeom prst="horizontalScroll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>Она была собой лучше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>всех и к нему ласковее.</a:t>
            </a:r>
            <a:endParaRPr lang="ru-RU" sz="28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C:\Documents and Settings\user\Рабочий стол\Аксаков\430aec6ef2af.pn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1571604" y="142852"/>
            <a:ext cx="6072230" cy="650085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571736" y="2000240"/>
            <a:ext cx="406233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Куда ездил</a:t>
            </a:r>
          </a:p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купец по делам?</a:t>
            </a:r>
            <a:endParaRPr lang="ru-RU" sz="3200" b="1" dirty="0">
              <a:ln>
                <a:solidFill>
                  <a:schemeClr val="bg1"/>
                </a:solidFill>
              </a:ln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5" name="7-конечная звезда 4"/>
          <p:cNvSpPr/>
          <p:nvPr/>
        </p:nvSpPr>
        <p:spPr>
          <a:xfrm>
            <a:off x="214282" y="142852"/>
            <a:ext cx="1071570" cy="928694"/>
          </a:xfrm>
          <a:prstGeom prst="star7">
            <a:avLst/>
          </a:prstGeom>
          <a:gradFill flip="none" rotWithShape="1">
            <a:gsLst>
              <a:gs pos="0">
                <a:srgbClr val="FFCC66">
                  <a:shade val="30000"/>
                  <a:satMod val="115000"/>
                </a:srgbClr>
              </a:gs>
              <a:gs pos="50000">
                <a:srgbClr val="FFCC66">
                  <a:shade val="67500"/>
                  <a:satMod val="115000"/>
                </a:srgbClr>
              </a:gs>
              <a:gs pos="100000">
                <a:srgbClr val="FFCC66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2</a:t>
            </a:r>
            <a:endParaRPr lang="ru-RU" sz="4000" b="1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user\Рабочий стол\Аксаков\x4XKH6A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Горизонтальный свиток 5"/>
          <p:cNvSpPr/>
          <p:nvPr/>
        </p:nvSpPr>
        <p:spPr>
          <a:xfrm>
            <a:off x="1571604" y="5072074"/>
            <a:ext cx="5857916" cy="1428760"/>
          </a:xfrm>
          <a:prstGeom prst="horizontalScroll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>В тридевятое царство,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>тридесятое государство. </a:t>
            </a:r>
            <a:endParaRPr lang="ru-RU" sz="28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18434" name="Picture 2" descr="C:\Documents and Settings\user\Рабочий стол\Аксаков\х.jpg"/>
          <p:cNvPicPr>
            <a:picLocks noChangeAspect="1" noChangeArrowheads="1"/>
          </p:cNvPicPr>
          <p:nvPr/>
        </p:nvPicPr>
        <p:blipFill>
          <a:blip r:embed="rId3"/>
          <a:srcRect l="1364" t="1740" r="1817" b="6032"/>
          <a:stretch>
            <a:fillRect/>
          </a:stretch>
        </p:blipFill>
        <p:spPr bwMode="auto">
          <a:xfrm>
            <a:off x="1643042" y="428604"/>
            <a:ext cx="5715040" cy="42661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C:\Documents and Settings\user\Рабочий стол\Аксаков\430aec6ef2af.pn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1643042" y="214290"/>
            <a:ext cx="6072230" cy="650085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928926" y="1928802"/>
            <a:ext cx="359585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Что заказала</a:t>
            </a:r>
          </a:p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купцу</a:t>
            </a:r>
          </a:p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старшая дочь?</a:t>
            </a:r>
            <a:endParaRPr lang="ru-RU" sz="3200" b="1" dirty="0">
              <a:ln>
                <a:solidFill>
                  <a:schemeClr val="bg1"/>
                </a:solidFill>
              </a:ln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5" name="7-конечная звезда 4"/>
          <p:cNvSpPr/>
          <p:nvPr/>
        </p:nvSpPr>
        <p:spPr>
          <a:xfrm>
            <a:off x="214282" y="142852"/>
            <a:ext cx="1071570" cy="928694"/>
          </a:xfrm>
          <a:prstGeom prst="star7">
            <a:avLst/>
          </a:prstGeom>
          <a:gradFill flip="none" rotWithShape="1">
            <a:gsLst>
              <a:gs pos="0">
                <a:srgbClr val="FFCC66">
                  <a:shade val="30000"/>
                  <a:satMod val="115000"/>
                </a:srgbClr>
              </a:gs>
              <a:gs pos="50000">
                <a:srgbClr val="FFCC66">
                  <a:shade val="67500"/>
                  <a:satMod val="115000"/>
                </a:srgbClr>
              </a:gs>
              <a:gs pos="100000">
                <a:srgbClr val="FFCC66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3</a:t>
            </a:r>
            <a:endParaRPr lang="ru-RU" sz="4000" b="1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user\Рабочий стол\Аксаков\x4XKH6A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Горизонтальный свиток 5"/>
          <p:cNvSpPr/>
          <p:nvPr/>
        </p:nvSpPr>
        <p:spPr>
          <a:xfrm>
            <a:off x="1571604" y="5072074"/>
            <a:ext cx="5857916" cy="1428760"/>
          </a:xfrm>
          <a:prstGeom prst="horizontalScroll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>Золотой венец из каменьев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>самоцветных.</a:t>
            </a:r>
            <a:endParaRPr lang="ru-RU" sz="28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19458" name="Picture 2" descr="C:\Documents and Settings\user\Рабочий стол\Аксаков\г.jpg"/>
          <p:cNvPicPr>
            <a:picLocks noChangeAspect="1" noChangeArrowheads="1"/>
          </p:cNvPicPr>
          <p:nvPr/>
        </p:nvPicPr>
        <p:blipFill>
          <a:blip r:embed="rId3">
            <a:lum contrast="10000"/>
          </a:blip>
          <a:srcRect/>
          <a:stretch>
            <a:fillRect/>
          </a:stretch>
        </p:blipFill>
        <p:spPr bwMode="auto">
          <a:xfrm>
            <a:off x="1357290" y="428604"/>
            <a:ext cx="6332423" cy="45291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C:\Documents and Settings\user\Рабочий стол\Аксаков\430aec6ef2af.pn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1714480" y="214290"/>
            <a:ext cx="6072230" cy="650085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928926" y="1928802"/>
            <a:ext cx="354616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Что заказала</a:t>
            </a:r>
          </a:p>
          <a:p>
            <a:pPr algn="ctr"/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средняя дочь?</a:t>
            </a:r>
            <a:endParaRPr lang="ru-RU" sz="3200" b="1" dirty="0">
              <a:ln>
                <a:solidFill>
                  <a:schemeClr val="bg1"/>
                </a:solidFill>
              </a:ln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5" name="7-конечная звезда 4"/>
          <p:cNvSpPr/>
          <p:nvPr/>
        </p:nvSpPr>
        <p:spPr>
          <a:xfrm>
            <a:off x="214282" y="142852"/>
            <a:ext cx="1071570" cy="928694"/>
          </a:xfrm>
          <a:prstGeom prst="star7">
            <a:avLst/>
          </a:prstGeom>
          <a:gradFill flip="none" rotWithShape="1">
            <a:gsLst>
              <a:gs pos="0">
                <a:srgbClr val="FFCC66">
                  <a:shade val="30000"/>
                  <a:satMod val="115000"/>
                </a:srgbClr>
              </a:gs>
              <a:gs pos="50000">
                <a:srgbClr val="FFCC66">
                  <a:shade val="67500"/>
                  <a:satMod val="115000"/>
                </a:srgbClr>
              </a:gs>
              <a:gs pos="100000">
                <a:srgbClr val="FFCC66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4</a:t>
            </a:r>
            <a:endParaRPr lang="ru-RU" sz="4000" b="1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255</TotalTime>
  <Words>530</Words>
  <Application>Microsoft Office PowerPoint</Application>
  <PresentationFormat>Экран (4:3)</PresentationFormat>
  <Paragraphs>136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</vt:vector>
  </TitlesOfParts>
  <Company>Организация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32</cp:revision>
  <dcterms:created xsi:type="dcterms:W3CDTF">2011-06-16T10:40:38Z</dcterms:created>
  <dcterms:modified xsi:type="dcterms:W3CDTF">2014-01-10T09:26:59Z</dcterms:modified>
</cp:coreProperties>
</file>