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0" r:id="rId3"/>
    <p:sldId id="263" r:id="rId4"/>
    <p:sldId id="272" r:id="rId5"/>
    <p:sldId id="262" r:id="rId6"/>
    <p:sldId id="275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66FF33"/>
    <a:srgbClr val="FF0066"/>
    <a:srgbClr val="FF6600"/>
    <a:srgbClr val="669900"/>
    <a:srgbClr val="336600"/>
    <a:srgbClr val="3333CC"/>
    <a:srgbClr val="D5C6A7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4" autoAdjust="0"/>
    <p:restoredTop sz="94624" autoAdjust="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B284CF6-4ABD-4CC2-940F-4C332C88C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8" descr="roman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928688"/>
            <a:ext cx="2735263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2844" y="500042"/>
            <a:ext cx="6858048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Исполнители </a:t>
            </a:r>
          </a:p>
        </p:txBody>
      </p:sp>
      <p:pic>
        <p:nvPicPr>
          <p:cNvPr id="5018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28662" y="2500306"/>
            <a:ext cx="4191000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102749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Запуск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Пуск – Все программы – НИИСИ РАН – Кумир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Настройка среды Кумир для </a:t>
            </a:r>
            <a:r>
              <a:rPr lang="ru-RU"/>
              <a:t>исполнителя </a:t>
            </a:r>
            <a:r>
              <a:rPr lang="ru-RU" smtClean="0"/>
              <a:t>Робот</a:t>
            </a:r>
            <a:endParaRPr lang="ru-RU" dirty="0"/>
          </a:p>
        </p:txBody>
      </p:sp>
      <p:pic>
        <p:nvPicPr>
          <p:cNvPr id="3076" name="Picture 4" descr="Среда Кумир, исполнитель Робо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4752528" cy="3887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458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96638"/>
            <a:ext cx="6266681" cy="109950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условного исполнителя:</a:t>
            </a: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Вставка – использовать Робот</a:t>
            </a:r>
          </a:p>
          <a:p>
            <a:endParaRPr lang="ru-RU" dirty="0"/>
          </a:p>
        </p:txBody>
      </p:sp>
      <p:pic>
        <p:nvPicPr>
          <p:cNvPr id="4098" name="Picture 2" descr="Раскомментируем первую строк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6319431" cy="5170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386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214422"/>
            <a:ext cx="8244408" cy="208823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началом выполнения программы необходимо задать исполнителю Робот стартовую обстановку. Это значит установить Робота в нужную позицию, расставить стены, закрасить нужные клетки и т. п.</a:t>
            </a:r>
            <a:r>
              <a:rPr lang="ru-RU" dirty="0"/>
              <a:t>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Стартовая обстановка Робота</a:t>
            </a:r>
          </a:p>
        </p:txBody>
      </p:sp>
      <p:pic>
        <p:nvPicPr>
          <p:cNvPr id="36866" name="Picture 2" descr="ÐÐ°ÑÑÐ¸Ð½ÐºÐ¸ Ð¿Ð¾ Ð·Ð°Ð¿ÑÐ¾ÑÑ Ð¸ÑÐ¿Ð¾Ð»Ð½Ð¸ÑÐµÐ»Ñ ÑÐ¾Ð±Ð¾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000372"/>
            <a:ext cx="3637612" cy="3643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8339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329642" cy="158417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Запустив среду Кумир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меню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Инструменты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выбираем пункт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Редактировать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стартовую обстановку Робота</a:t>
            </a:r>
          </a:p>
        </p:txBody>
      </p:sp>
      <p:pic>
        <p:nvPicPr>
          <p:cNvPr id="5122" name="Picture 2" descr="Редактировать стартовую обстановку Робо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5" y="1700808"/>
            <a:ext cx="6782277" cy="42133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27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06760" cy="22402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Откроется окно с синим фоном. Это и есть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стартовая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обстановка Робота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По-умолчанию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размер окна 10 на 15 клеток. Если нам необходимо изменить количество строк и столбцов, то щелкаем 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Обстановка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Новая обстановка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и задаем необходимые значения</a:t>
            </a:r>
          </a:p>
          <a:p>
            <a:pPr algn="just"/>
            <a:endParaRPr lang="ru-RU" sz="2400" dirty="0"/>
          </a:p>
        </p:txBody>
      </p:sp>
      <p:pic>
        <p:nvPicPr>
          <p:cNvPr id="6146" name="Picture 2" descr="Задаем размер пол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428868"/>
            <a:ext cx="5832649" cy="36170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201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78198" cy="5184576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переместить Робота в новую позицию, щелкаем по нему левой кнопкой мыши и не отпуская ее тащим Робота в нужное место.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добавить/удалить стену, щелкаем левой кнопкой мыши по границе клетки.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закрасить/очистить клетку, щелкаем по ней левой кнопкой мыши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добавить или убрать точку в клетку щелкаем по клетке, удерживая клавишу 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Ctrl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того чтобы сохранить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Обстановка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-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Сохранить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Обстановка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Сохранить как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18779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239000" cy="174757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этого закрываем окно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Обстановка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 в основном окне программы выбираем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Робот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Сменить стартовую обстановку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Сменить стартовую обстановку Робо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2103445"/>
            <a:ext cx="6638925" cy="4124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547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78198" cy="174757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Находим сохраненную ранее обстановку и загружаем ее. После этого убедимся, что загрузили правильную стартовую обстановку, щелкнув по кнопке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Показать окно Робота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Показать окно Робо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071678"/>
            <a:ext cx="6638925" cy="4124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2314600" cy="484632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алг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нач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команда 1&gt;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команда 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&lt;команда n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647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Исполнитель </a:t>
            </a:r>
            <a:r>
              <a:rPr lang="ru-RU" dirty="0" smtClean="0"/>
              <a:t>Робот Линейный алгоритм</a:t>
            </a:r>
            <a:endParaRPr lang="ru-RU" dirty="0"/>
          </a:p>
        </p:txBody>
      </p:sp>
      <p:pic>
        <p:nvPicPr>
          <p:cNvPr id="6146" name="Picture 2" descr="http://gigabaza.ru/images/1/744/2bcf1f0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628800"/>
            <a:ext cx="3024336" cy="4579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2182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если &lt;условие&gt; то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&lt;команда 1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иначе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&lt;команда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2&gt;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Исполнитель Робот. </a:t>
            </a:r>
            <a:r>
              <a:rPr lang="ru-RU" dirty="0" smtClean="0"/>
              <a:t>ветвление</a:t>
            </a:r>
            <a:endParaRPr lang="ru-RU" dirty="0"/>
          </a:p>
        </p:txBody>
      </p:sp>
      <p:pic>
        <p:nvPicPr>
          <p:cNvPr id="5122" name="Picture 2" descr="http://3.bp.blogspot.com/-CauBeA3qfWg/Ub9DW-a-6zI/AAAAAAAAAQU/DDiYfM3M-pU/s1600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84984"/>
            <a:ext cx="6308132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9191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6470" t="8727" r="19839" b="70999"/>
          <a:stretch>
            <a:fillRect/>
          </a:stretch>
        </p:blipFill>
        <p:spPr bwMode="auto">
          <a:xfrm>
            <a:off x="785813" y="500063"/>
            <a:ext cx="7572375" cy="1428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0" name="Picture 2" descr="ÐÐ°ÑÑÐ¸Ð½ÐºÐ¸ Ð¿Ð¾ Ð·Ð°Ð¿ÑÐ¾ÑÑ Ð¸ÑÐ¿Ð¾Ð»Ð½Ð¸ÑÐµÐ»Ñ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214554"/>
            <a:ext cx="381000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7239000" cy="4846320"/>
          </a:xfrm>
        </p:spPr>
        <p:txBody>
          <a:bodyPr/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 со счетчиком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применяется когда заранее известно сколько повторений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сделать.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нц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&lt;количество повторений&gt; раз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&lt;команда 1&gt;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&lt;команда 2&gt;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&lt;команда n&gt;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0927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Исполнитель Робот.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Циклы</a:t>
            </a:r>
            <a:r>
              <a:rPr lang="ru-RU" dirty="0"/>
              <a:t>.</a:t>
            </a:r>
          </a:p>
        </p:txBody>
      </p:sp>
      <p:pic>
        <p:nvPicPr>
          <p:cNvPr id="4098" name="Picture 2" descr="http://litceysel.ru/amda/%D0%9F%D1%80%D0%B0%D0%BA%D1%82%D0%B8%D1%87%D0%B5%D1%81%D0%BA%D0%BE%D0%B5+%D0%B7%D0%B0%D0%B4%D0%B0%D0%BD%D0%B8%D0%B5+%D0%BD%D0%B0+%D0%BF%D0%BE%D0%B8%D1%81%D0%BA+%D0%B8%D0%BD%D1%84%D0%BE%D1%80%D0%BC%D0%B0%D1%86%D0%B8%D0%B8+%D0%B2+%D0%B3%D0%BB%D0%BE%D0%B1%D0%B0%D0%BB%D1%8C%D0%BD%D0%BE%D0%B9+%D0%BA%D0%BE%D0%BC%D0%BF%D1%8C%D1%8E%D1%82%D0%B5%D1%80%D0%BD%D0%BE%D0%B9+%D1%81%D0%B5%D1%82%D0%B8+%D0%98%D0%BD%D1%82%D0%B5%D1%80%D0%BD%D0%B5%D1%82.+%D0%9F%D0%BE%D0%BD%D1%8F%D1%82%D0%B8%D0%B5+%C2%AB%D0%B8%D0%BD%D1%84%D0%BE%D1%80%D0%BC%D0%B0%D1%86%D0%B8%D1%8F%C2%BBa/8535_html_m6aa928d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348880"/>
            <a:ext cx="3353998" cy="4336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343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7776864" cy="666936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 с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условием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выполнение действий до тех пор, пока не перестанет выполняться условие.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нц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пока &lt;условие&gt; </a:t>
            </a:r>
          </a:p>
          <a:p>
            <a:pPr marL="0" indent="0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команда 1&gt;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&lt;команда 2&gt;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&lt;команда n&gt;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одном условии можно использовать несколько команд проверки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условий, применяя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логические связки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074" name="Picture 2" descr="http://inf.e-alekseev.ru/extra/ris48.gif"/>
          <p:cNvPicPr>
            <a:picLocks noChangeAspect="1" noChangeArrowheads="1"/>
          </p:cNvPicPr>
          <p:nvPr/>
        </p:nvPicPr>
        <p:blipFill>
          <a:blip r:embed="rId2" cstate="print"/>
          <a:srcRect r="12916"/>
          <a:stretch>
            <a:fillRect/>
          </a:stretch>
        </p:blipFill>
        <p:spPr bwMode="auto">
          <a:xfrm>
            <a:off x="3059832" y="1268760"/>
            <a:ext cx="4968552" cy="394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9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0"/>
            <a:ext cx="6491064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запуска программы на выполнение: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Выполнение – Выполнить непрерывно</a:t>
            </a:r>
          </a:p>
          <a:p>
            <a:pPr marL="0" indent="0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easyinformatics.ru/wp-content/uploads/2013/09/vypolnit.png"/>
          <p:cNvPicPr>
            <a:picLocks noChangeAspect="1" noChangeArrowheads="1"/>
          </p:cNvPicPr>
          <p:nvPr/>
        </p:nvPicPr>
        <p:blipFill>
          <a:blip r:embed="rId2" cstate="print"/>
          <a:srcRect b="14251"/>
          <a:stretch>
            <a:fillRect/>
          </a:stretch>
        </p:blipFill>
        <p:spPr bwMode="auto">
          <a:xfrm>
            <a:off x="755576" y="1700808"/>
            <a:ext cx="6768752" cy="4609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58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116013" y="549275"/>
            <a:ext cx="74882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 smtClean="0"/>
              <a:t>КОМПЬЮТЕР </a:t>
            </a:r>
            <a:r>
              <a:rPr lang="ru-RU" sz="2000" dirty="0"/>
              <a:t>(универсальное техническое устройство</a:t>
            </a:r>
            <a:r>
              <a:rPr lang="ru-RU" sz="2000" dirty="0" smtClean="0"/>
              <a:t>)- исполнитель</a:t>
            </a:r>
            <a:endParaRPr lang="ru-RU" sz="2000" i="1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357158" y="1500174"/>
            <a:ext cx="8555380" cy="4551304"/>
            <a:chOff x="357158" y="1500174"/>
            <a:chExt cx="8555380" cy="4551304"/>
          </a:xfrm>
        </p:grpSpPr>
        <p:pic>
          <p:nvPicPr>
            <p:cNvPr id="47106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58" y="1500174"/>
              <a:ext cx="8555380" cy="4551304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500034" y="2643182"/>
              <a:ext cx="1428760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читать</a:t>
              </a:r>
              <a:endParaRPr lang="ru-RU" sz="12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8596" y="4071942"/>
              <a:ext cx="1428760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играть</a:t>
              </a:r>
              <a:endParaRPr lang="ru-RU" sz="12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28662" y="5572140"/>
              <a:ext cx="1571636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искать </a:t>
              </a:r>
            </a:p>
            <a:p>
              <a:pPr algn="ctr"/>
              <a:r>
                <a:rPr lang="ru-RU" sz="1200" b="1" dirty="0" smtClean="0"/>
                <a:t>информацию</a:t>
              </a:r>
              <a:endParaRPr lang="ru-RU" sz="12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57752" y="5572140"/>
              <a:ext cx="1571636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смотреть мультфильмы</a:t>
              </a:r>
              <a:endParaRPr lang="ru-RU" sz="12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857488" y="5572140"/>
              <a:ext cx="1571636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переписываться</a:t>
              </a:r>
              <a:endParaRPr lang="ru-RU" sz="12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86578" y="5572140"/>
              <a:ext cx="1571636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Слушать</a:t>
              </a:r>
            </a:p>
            <a:p>
              <a:pPr algn="ctr"/>
              <a:r>
                <a:rPr lang="ru-RU" sz="1200" b="1" dirty="0" smtClean="0"/>
                <a:t> музыку</a:t>
              </a:r>
              <a:endParaRPr lang="ru-RU" sz="12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358082" y="4071942"/>
              <a:ext cx="1428760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рисовать</a:t>
              </a:r>
              <a:endParaRPr lang="ru-RU" sz="12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358082" y="2643182"/>
              <a:ext cx="1428760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считать</a:t>
              </a:r>
              <a:endParaRPr lang="ru-RU" sz="12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4290"/>
            <a:ext cx="4107529" cy="2563783"/>
          </a:xfrm>
          <a:prstGeom prst="rect">
            <a:avLst/>
          </a:prstGeom>
          <a:noFill/>
        </p:spPr>
      </p:pic>
      <p:pic>
        <p:nvPicPr>
          <p:cNvPr id="4608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 l="5956" r="36869"/>
          <a:stretch>
            <a:fillRect/>
          </a:stretch>
        </p:blipFill>
        <p:spPr bwMode="auto">
          <a:xfrm>
            <a:off x="5286380" y="1571612"/>
            <a:ext cx="3429024" cy="3851257"/>
          </a:xfrm>
          <a:prstGeom prst="rect">
            <a:avLst/>
          </a:prstGeom>
          <a:noFill/>
        </p:spPr>
      </p:pic>
      <p:pic>
        <p:nvPicPr>
          <p:cNvPr id="46086" name="Picture 6" descr="ÐÐ°ÑÑÐ¸Ð½ÐºÐ¸ Ð¿Ð¾ Ð·Ð°Ð¿ÑÐ¾ÑÑ  ÑÐ¾Ð±Ð¾Ñ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357562"/>
            <a:ext cx="4572000" cy="3319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928688" y="285750"/>
            <a:ext cx="7127875" cy="923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СИСТЕМА КОМАНД ИСПОЛНИТЕЛЯ АЛГОРИТМА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это команды, которые может выполнить конкретный исполнитель. (СКИ)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285750" y="1785938"/>
            <a:ext cx="5072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336600"/>
                </a:solidFill>
              </a:rPr>
              <a:t>Система команд исполнителя (СКИ) </a:t>
            </a:r>
            <a:endParaRPr lang="ru-RU" sz="2000" b="1" dirty="0"/>
          </a:p>
        </p:txBody>
      </p:sp>
      <p:sp>
        <p:nvSpPr>
          <p:cNvPr id="8197" name="AutoShape 7"/>
          <p:cNvSpPr>
            <a:spLocks noChangeArrowheads="1"/>
          </p:cNvSpPr>
          <p:nvPr/>
        </p:nvSpPr>
        <p:spPr bwMode="auto">
          <a:xfrm>
            <a:off x="1979613" y="2571750"/>
            <a:ext cx="2016125" cy="2297113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1979613" y="2565400"/>
            <a:ext cx="187166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Включение.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Замачивание.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Отстирывание.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Полоскание.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Отжим 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Сушка.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Выключение.</a:t>
            </a:r>
          </a:p>
          <a:p>
            <a:pPr marL="342900" indent="-342900">
              <a:spcBef>
                <a:spcPct val="50000"/>
              </a:spcBef>
            </a:pPr>
            <a:endParaRPr lang="ru-RU" sz="1400"/>
          </a:p>
          <a:p>
            <a:pPr marL="342900" indent="-342900">
              <a:spcBef>
                <a:spcPct val="50000"/>
              </a:spcBef>
            </a:pPr>
            <a:endParaRPr lang="ru-RU" sz="1400"/>
          </a:p>
        </p:txBody>
      </p:sp>
      <p:sp>
        <p:nvSpPr>
          <p:cNvPr id="8199" name="AutoShape 10"/>
          <p:cNvSpPr>
            <a:spLocks noChangeArrowheads="1"/>
          </p:cNvSpPr>
          <p:nvPr/>
        </p:nvSpPr>
        <p:spPr bwMode="auto">
          <a:xfrm>
            <a:off x="6300788" y="2852738"/>
            <a:ext cx="2087562" cy="2663825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6372225" y="2924175"/>
            <a:ext cx="1944688" cy="27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Включение.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Распознавание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Считывание и перевод в цифровой формат.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Сохранение на ПК.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1400"/>
              <a:t>Выключение.</a:t>
            </a:r>
          </a:p>
          <a:p>
            <a:pPr marL="342900" indent="-342900">
              <a:spcBef>
                <a:spcPct val="50000"/>
              </a:spcBef>
            </a:pPr>
            <a:endParaRPr lang="ru-RU" sz="1400"/>
          </a:p>
        </p:txBody>
      </p:sp>
      <p:sp>
        <p:nvSpPr>
          <p:cNvPr id="8206" name="TextBox 14"/>
          <p:cNvSpPr txBox="1">
            <a:spLocks noChangeArrowheads="1"/>
          </p:cNvSpPr>
          <p:nvPr/>
        </p:nvSpPr>
        <p:spPr bwMode="auto">
          <a:xfrm>
            <a:off x="428625" y="2071688"/>
            <a:ext cx="342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Стиральная машина</a:t>
            </a:r>
            <a:endParaRPr lang="ru-RU" sz="2400"/>
          </a:p>
        </p:txBody>
      </p:sp>
      <p:pic>
        <p:nvPicPr>
          <p:cNvPr id="8207" name="Picture 2"/>
          <p:cNvPicPr>
            <a:picLocks noChangeAspect="1" noChangeArrowheads="1"/>
          </p:cNvPicPr>
          <p:nvPr/>
        </p:nvPicPr>
        <p:blipFill>
          <a:blip r:embed="rId2"/>
          <a:srcRect l="16074" t="39992" r="18121" b="45988"/>
          <a:stretch>
            <a:fillRect/>
          </a:stretch>
        </p:blipFill>
        <p:spPr bwMode="auto">
          <a:xfrm>
            <a:off x="3357563" y="928688"/>
            <a:ext cx="5572125" cy="83820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208" name="Text Box 9"/>
          <p:cNvSpPr txBox="1">
            <a:spLocks noChangeArrowheads="1"/>
          </p:cNvSpPr>
          <p:nvPr/>
        </p:nvSpPr>
        <p:spPr bwMode="auto">
          <a:xfrm>
            <a:off x="4214813" y="2286000"/>
            <a:ext cx="4929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336600"/>
                </a:solidFill>
              </a:rPr>
              <a:t>Система команд исполнителя (СКИ)      	</a:t>
            </a:r>
            <a:r>
              <a:rPr lang="ru-RU" sz="2000" b="1"/>
              <a:t>Сканер</a:t>
            </a:r>
          </a:p>
        </p:txBody>
      </p:sp>
      <p:pic>
        <p:nvPicPr>
          <p:cNvPr id="45058" name="Picture 2" descr="ÐÐ°ÑÑÐ¸Ð½ÐºÐ¸ Ð¿Ð¾ Ð·Ð°Ð¿ÑÐ¾ÑÑ ÑÑÐ¸ÑÐ°Ð»ÑÐ½Ð°Ñ Ð¼Ð°ÑÐ¸Ð½Ð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857496"/>
            <a:ext cx="2000264" cy="2000264"/>
          </a:xfrm>
          <a:prstGeom prst="rect">
            <a:avLst/>
          </a:prstGeom>
          <a:noFill/>
        </p:spPr>
      </p:pic>
      <p:pic>
        <p:nvPicPr>
          <p:cNvPr id="45060" name="Picture 4" descr="ÐÐ°ÑÑÐ¸Ð½ÐºÐ¸ Ð¿Ð¾ Ð·Ð°Ð¿ÑÐ¾ÑÑ ÑÐºÐ°Ð½ÐµÑ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3071810"/>
            <a:ext cx="2773351" cy="2080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5256" t="51060" r="60469" b="17969"/>
          <a:stretch>
            <a:fillRect/>
          </a:stretch>
        </p:blipFill>
        <p:spPr bwMode="auto">
          <a:xfrm>
            <a:off x="1500166" y="1928802"/>
            <a:ext cx="1857375" cy="3000375"/>
          </a:xfrm>
          <a:prstGeom prst="rect">
            <a:avLst/>
          </a:prstGeom>
          <a:noFill/>
          <a:ln w="9525">
            <a:solidFill>
              <a:srgbClr val="669900"/>
            </a:solidFill>
            <a:miter lim="800000"/>
            <a:headEnd/>
            <a:tailEnd/>
          </a:ln>
        </p:spPr>
      </p:pic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3929058" y="1928802"/>
            <a:ext cx="4714875" cy="3143253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Font typeface="Arial" charset="0"/>
              <a:buChar char="•"/>
            </a:pPr>
            <a:r>
              <a:rPr lang="ru-RU" sz="2000" b="1" dirty="0"/>
              <a:t>Начать воспроизведение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Пауза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Остановить воспроизведение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Увеличить громкость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Уменьшить громкость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Ускоренное воспроизведение</a:t>
            </a:r>
          </a:p>
          <a:p>
            <a:pPr>
              <a:buFont typeface="Arial" charset="0"/>
              <a:buChar char="•"/>
            </a:pPr>
            <a:r>
              <a:rPr lang="ru-RU" sz="2000" b="1" dirty="0" err="1"/>
              <a:t>Покадровое</a:t>
            </a:r>
            <a:r>
              <a:rPr lang="ru-RU" sz="2000" b="1" dirty="0"/>
              <a:t> воспроизведение</a:t>
            </a:r>
          </a:p>
          <a:p>
            <a:pPr>
              <a:buFont typeface="Arial" charset="0"/>
              <a:buChar char="•"/>
            </a:pPr>
            <a:r>
              <a:rPr lang="ru-RU" sz="2000" b="1" dirty="0"/>
              <a:t>Выбор языка</a:t>
            </a:r>
          </a:p>
        </p:txBody>
      </p:sp>
      <p:sp>
        <p:nvSpPr>
          <p:cNvPr id="9220" name="TextBox 7"/>
          <p:cNvSpPr txBox="1">
            <a:spLocks noChangeArrowheads="1"/>
          </p:cNvSpPr>
          <p:nvPr/>
        </p:nvSpPr>
        <p:spPr bwMode="auto">
          <a:xfrm>
            <a:off x="571500" y="214313"/>
            <a:ext cx="8143904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Пример некоторых команд из СКИ исполнителя «</a:t>
            </a:r>
            <a:r>
              <a:rPr lang="en-US" sz="2000" b="1" dirty="0"/>
              <a:t>DVD –</a:t>
            </a:r>
            <a:r>
              <a:rPr lang="ru-RU" sz="2000" b="1" dirty="0"/>
              <a:t>плеер»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1214422"/>
            <a:ext cx="6660232" cy="1917244"/>
          </a:xfrm>
        </p:spPr>
        <p:txBody>
          <a:bodyPr>
            <a:noAutofit/>
          </a:bodyPr>
          <a:lstStyle/>
          <a:p>
            <a:pPr algn="ctr"/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Исполнитель Робот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ÐÐ°ÑÑÐ¸Ð½ÐºÐ¸ Ð¿Ð¾ Ð·Ð°Ð¿ÑÐ¾ÑÑ Ð¸ÑÐ¿Ð¾Ð»Ð½Ð¸ÑÐµÐ»Ñ ÑÐ¾Ð±Ð¾Ñ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571744"/>
            <a:ext cx="2840254" cy="3590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867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1428736"/>
            <a:ext cx="7239000" cy="225163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Робот – это условный исполнитель. Робот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умеет перемещаться по лабиринту, начерченному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плоскости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разбитой на клетки. Между соседними (по сторонам)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клетками может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стоять стена, через которую Робот пройти не может.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Кто такой исполнитель Робот?</a:t>
            </a:r>
          </a:p>
        </p:txBody>
      </p:sp>
      <p:pic>
        <p:nvPicPr>
          <p:cNvPr id="10244" name="Picture 4" descr="http://inform239.narod.ru/robot/dm6-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786190"/>
            <a:ext cx="3144982" cy="28597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500438"/>
            <a:ext cx="2698749" cy="2698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955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1000108"/>
            <a:ext cx="7776864" cy="525658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 Робота есть девять команд. Четыре команды – это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команды-приказы: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вверх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вниз влево вправо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выполнении любой из этих команд Робот перемещается на одну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клетку соответственно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вверх ↑, вниз ↓, влево ←, вправо →.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Робот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получит команду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передвижения сквозь стену, то он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разрушится.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Робота есть команда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закрасить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 которой закрашивается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клетка,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которой Робот находится в настоящий момент.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Ещё четыре команды – это команды проверки условий. Эти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 проверяют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свободен ли путь для Робота в каждом из четырёх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возможных направлений: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сверху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свободно снизу свободно слева свободно справа свободно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239000" cy="73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Команды исполнителя Робот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9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690</TotalTime>
  <Words>500</Words>
  <Application>Microsoft Office PowerPoint</Application>
  <PresentationFormat>Экран (4:3)</PresentationFormat>
  <Paragraphs>106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 Исполнитель Робот  </vt:lpstr>
      <vt:lpstr>Кто такой исполнитель Робот?</vt:lpstr>
      <vt:lpstr>Команды исполнителя Робот</vt:lpstr>
      <vt:lpstr>Настройка среды Кумир для исполнителя Робот</vt:lpstr>
      <vt:lpstr>Слайд 11</vt:lpstr>
      <vt:lpstr>Стартовая обстановка Робота</vt:lpstr>
      <vt:lpstr>Слайд 13</vt:lpstr>
      <vt:lpstr>Слайд 14</vt:lpstr>
      <vt:lpstr>Слайд 15</vt:lpstr>
      <vt:lpstr>Слайд 16</vt:lpstr>
      <vt:lpstr>Слайд 17</vt:lpstr>
      <vt:lpstr>Исполнитель Робот Линейный алгоритм</vt:lpstr>
      <vt:lpstr>Исполнитель Робот. ветвление</vt:lpstr>
      <vt:lpstr>Исполнитель Робот.  Циклы.</vt:lpstr>
      <vt:lpstr>Слайд 21</vt:lpstr>
      <vt:lpstr>Слайд 22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Оленька</dc:creator>
  <cp:lastModifiedBy>ИКТ</cp:lastModifiedBy>
  <cp:revision>75</cp:revision>
  <dcterms:created xsi:type="dcterms:W3CDTF">2009-04-21T13:09:31Z</dcterms:created>
  <dcterms:modified xsi:type="dcterms:W3CDTF">2019-02-27T07:47:18Z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TC100690401049</vt:lpwstr>
  </property>
</Properties>
</file>