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3" r:id="rId1"/>
  </p:sldMasterIdLst>
  <p:notesMasterIdLst>
    <p:notesMasterId r:id="rId24"/>
  </p:notesMasterIdLst>
  <p:sldIdLst>
    <p:sldId id="256" r:id="rId2"/>
    <p:sldId id="257" r:id="rId3"/>
    <p:sldId id="286" r:id="rId4"/>
    <p:sldId id="258" r:id="rId5"/>
    <p:sldId id="259" r:id="rId6"/>
    <p:sldId id="260" r:id="rId7"/>
    <p:sldId id="261" r:id="rId8"/>
    <p:sldId id="262" r:id="rId9"/>
    <p:sldId id="263" r:id="rId10"/>
    <p:sldId id="266" r:id="rId11"/>
    <p:sldId id="267" r:id="rId12"/>
    <p:sldId id="269" r:id="rId13"/>
    <p:sldId id="285" r:id="rId14"/>
    <p:sldId id="273" r:id="rId15"/>
    <p:sldId id="283" r:id="rId16"/>
    <p:sldId id="274" r:id="rId17"/>
    <p:sldId id="275" r:id="rId18"/>
    <p:sldId id="276" r:id="rId19"/>
    <p:sldId id="278" r:id="rId20"/>
    <p:sldId id="277" r:id="rId21"/>
    <p:sldId id="281" r:id="rId22"/>
    <p:sldId id="279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25BEA1B-3F6F-47B5-B41A-F771BF2FE4A6}" type="datetimeFigureOut">
              <a:rPr lang="ru-RU"/>
              <a:pPr>
                <a:defRPr/>
              </a:pPr>
              <a:t>27.02.2019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2267726-7D56-4CBE-AFD0-3AC806B1F6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CAEC688-1781-4142-B94B-9A57F2DA8620}" type="datetime1">
              <a:rPr lang="ru-RU" smtClean="0"/>
              <a:pPr>
                <a:defRPr/>
              </a:pPr>
              <a:t>27.02.2019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A3E6AD19-5523-443D-93E6-E90F41EB5C4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FA12D01-6D6D-454C-AB46-46FAAB775AA5}" type="datetime1">
              <a:rPr lang="ru-RU" smtClean="0"/>
              <a:pPr>
                <a:defRPr/>
              </a:pPr>
              <a:t>27.02.2019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33DFB5-F0A5-4E8F-9307-3320E365BC0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pPr>
              <a:defRPr/>
            </a:pPr>
            <a:fld id="{2ED98C07-74F3-4942-B74F-2A797D6B568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5C1350-7876-4E55-94D5-8E8FB7B26A84}" type="datetime1">
              <a:rPr lang="ru-RU" smtClean="0"/>
              <a:pPr>
                <a:defRPr/>
              </a:pPr>
              <a:t>27.02.2019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0DFD6D-03E0-4356-A186-B6C464D9831E}" type="datetime1">
              <a:rPr lang="ru-RU"/>
              <a:pPr>
                <a:defRPr/>
              </a:pPr>
              <a:t>27.02.2019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9585E-F97F-4904-9793-8A7F7E0C52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21798D-F375-4A74-8B0C-116E9741AF63}" type="datetime1">
              <a:rPr lang="ru-RU"/>
              <a:pPr>
                <a:defRPr/>
              </a:pPr>
              <a:t>27.02.2019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9255D7-1C10-4529-B7A7-0938D0ADE1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7A25F2-F6C2-42F4-B116-4F78147958B2}" type="datetime1">
              <a:rPr lang="ru-RU"/>
              <a:pPr>
                <a:defRPr/>
              </a:pPr>
              <a:t>27.02.2019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DD2760-B50C-440D-859D-1E1D7134E9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A232A5-76E3-40A8-BF8E-C425D9CCC709}" type="datetime1">
              <a:rPr lang="ru-RU" smtClean="0"/>
              <a:pPr>
                <a:defRPr/>
              </a:pPr>
              <a:t>27.02.2019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pPr>
              <a:defRPr/>
            </a:pPr>
            <a:fld id="{EAEFBFE3-D19F-4915-AD79-1CDEB7C7972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79869D-4D01-4248-A151-0F55017647AB}" type="datetime1">
              <a:rPr lang="ru-RU" smtClean="0"/>
              <a:pPr>
                <a:defRPr/>
              </a:pPr>
              <a:t>27.02.2019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335E011-F68E-458E-A272-26BFBDCFD27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pPr>
              <a:defRPr/>
            </a:pPr>
            <a:fld id="{70DBF2E0-FF2E-4BF6-B3AD-FB5DE0EAD332}" type="datetime1">
              <a:rPr lang="ru-RU" smtClean="0"/>
              <a:pPr>
                <a:defRPr/>
              </a:pPr>
              <a:t>27.02.2019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4AECC4-B95A-4E33-810D-00F4221677F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2565779-772D-4897-99C5-CE21C0C45D3D}" type="datetime1">
              <a:rPr lang="ru-RU" smtClean="0"/>
              <a:pPr>
                <a:defRPr/>
              </a:pPr>
              <a:t>27.02.2019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0ADCEDB2-8C69-45EA-85DA-2F23C1D9660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550277-068B-478E-925D-CCACEEB951F0}" type="datetime1">
              <a:rPr lang="ru-RU" smtClean="0"/>
              <a:pPr>
                <a:defRPr/>
              </a:pPr>
              <a:t>27.02.2019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pPr>
              <a:defRPr/>
            </a:pPr>
            <a:fld id="{F5980B96-DEE0-4AA7-A7E2-3AB462A54EF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42D57D-4E9A-449A-8E69-FEE9CD15B0FA}" type="datetime1">
              <a:rPr lang="ru-RU" smtClean="0"/>
              <a:pPr>
                <a:defRPr/>
              </a:pPr>
              <a:t>27.02.2019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FE0C35B3-0275-45B8-B166-FD530F85F1C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97417E3-B421-4EFA-AE43-40831506AA6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E917A9-BAB0-4193-B63A-3AFF9E817AD6}" type="datetime1">
              <a:rPr lang="ru-RU" smtClean="0"/>
              <a:pPr>
                <a:defRPr/>
              </a:pPr>
              <a:t>27.02.2019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pPr>
              <a:defRPr/>
            </a:pPr>
            <a:fld id="{987C3084-43F8-4160-911E-81C574AEAD1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pPr>
              <a:defRPr/>
            </a:pPr>
            <a:fld id="{7B8A6257-9EA4-4D69-8BB0-E4F1A5B780AE}" type="datetime1">
              <a:rPr lang="ru-RU" smtClean="0"/>
              <a:pPr>
                <a:defRPr/>
              </a:pPr>
              <a:t>27.02.2019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6625A55-4E4C-47B5-9DA9-047C836CAB0E}" type="datetime1">
              <a:rPr lang="ru-RU" smtClean="0"/>
              <a:pPr>
                <a:defRPr/>
              </a:pPr>
              <a:t>27.02.2019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C334BA6A-EE8B-49E7-90BA-089DDF5D2E4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</p:sldLayoutIdLst>
  <p:transition spd="med">
    <p:random/>
  </p:transition>
  <p:timing>
    <p:tnLst>
      <p:par>
        <p:cTn id="1" dur="indefinite" restart="never" nodeType="tmRoot"/>
      </p:par>
    </p:tnLst>
  </p:timing>
  <p:hf hdr="0" ftr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Заголовок 1"/>
          <p:cNvSpPr>
            <a:spLocks noGrp="1"/>
          </p:cNvSpPr>
          <p:nvPr>
            <p:ph type="ctrTitle"/>
          </p:nvPr>
        </p:nvSpPr>
        <p:spPr>
          <a:xfrm>
            <a:off x="785813" y="3643313"/>
            <a:ext cx="7772400" cy="1470025"/>
          </a:xfrm>
        </p:spPr>
        <p:txBody>
          <a:bodyPr/>
          <a:lstStyle/>
          <a:p>
            <a:pPr eaLnBrk="1" hangingPunct="1"/>
            <a:r>
              <a:rPr lang="ru-RU" sz="72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Фракталы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Телекоммуникации</a:t>
            </a:r>
            <a:endParaRPr lang="ru-RU" b="1" i="1" dirty="0" smtClean="0">
              <a:solidFill>
                <a:schemeClr val="hlink"/>
              </a:solidFill>
            </a:endParaRPr>
          </a:p>
        </p:txBody>
      </p:sp>
      <p:sp>
        <p:nvSpPr>
          <p:cNvPr id="10243" name="Rectangle 3"/>
          <p:cNvSpPr>
            <a:spLocks noGrp="1"/>
          </p:cNvSpPr>
          <p:nvPr>
            <p:ph sz="quarter" idx="1"/>
          </p:nvPr>
        </p:nvSpPr>
        <p:spPr>
          <a:xfrm>
            <a:off x="428596" y="1214422"/>
            <a:ext cx="8229600" cy="971544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b="1" i="1" dirty="0" smtClean="0"/>
              <a:t>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Для передачи данных на расстояния используются антенны, имеющие фрактальные формы, что сильно уменьшает их размеры и вес.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dirty="0" smtClean="0"/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2285992"/>
            <a:ext cx="5286412" cy="37794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703282"/>
          </a:xfrm>
        </p:spPr>
        <p:txBody>
          <a:bodyPr/>
          <a:lstStyle/>
          <a:p>
            <a:pPr eaLnBrk="1" hangingPunct="1"/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Физика поверхностей</a:t>
            </a:r>
            <a:endParaRPr lang="ru-RU" b="1" i="1" dirty="0" smtClean="0">
              <a:solidFill>
                <a:schemeClr val="hlink"/>
              </a:solidFill>
            </a:endParaRPr>
          </a:p>
        </p:txBody>
      </p:sp>
      <p:sp>
        <p:nvSpPr>
          <p:cNvPr id="11267" name="Rectangle 3"/>
          <p:cNvSpPr>
            <a:spLocks noGrp="1"/>
          </p:cNvSpPr>
          <p:nvPr>
            <p:ph type="body" sz="half" idx="1"/>
          </p:nvPr>
        </p:nvSpPr>
        <p:spPr>
          <a:xfrm>
            <a:off x="500034" y="1214422"/>
            <a:ext cx="8258204" cy="1071570"/>
          </a:xfrm>
        </p:spPr>
        <p:txBody>
          <a:bodyPr/>
          <a:lstStyle/>
          <a:p>
            <a:pPr marL="0" indent="0" algn="just" eaLnBrk="1" hangingPunct="1">
              <a:lnSpc>
                <a:spcPct val="150000"/>
              </a:lnSpc>
              <a:buFont typeface="Arial" charset="0"/>
              <a:buNone/>
            </a:pPr>
            <a:r>
              <a:rPr lang="ru-RU" sz="2000" b="1" i="1" dirty="0" smtClean="0">
                <a:latin typeface="Arial" charset="0"/>
              </a:rPr>
              <a:t>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Фракталы используются для описания кривизны поверхностей. Неровная поверхность характеризуется комбинацией из двух разных фракталов.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sz="2000" dirty="0" smtClean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357430"/>
            <a:ext cx="7643866" cy="4114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pPr eaLnBrk="1" hangingPunct="1"/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Биология</a:t>
            </a:r>
          </a:p>
        </p:txBody>
      </p:sp>
      <p:sp>
        <p:nvSpPr>
          <p:cNvPr id="13315" name="Rectangle 3"/>
          <p:cNvSpPr>
            <a:spLocks noGrp="1"/>
          </p:cNvSpPr>
          <p:nvPr>
            <p:ph type="body" sz="half" idx="1"/>
          </p:nvPr>
        </p:nvSpPr>
        <p:spPr>
          <a:xfrm>
            <a:off x="357158" y="1214422"/>
            <a:ext cx="8501122" cy="2286015"/>
          </a:xfrm>
        </p:spPr>
        <p:txBody>
          <a:bodyPr/>
          <a:lstStyle/>
          <a:p>
            <a:pPr marL="0" indent="0" algn="just" eaLnBrk="1" hangingPunct="1">
              <a:lnSpc>
                <a:spcPct val="150000"/>
              </a:lnSpc>
              <a:buNone/>
            </a:pPr>
            <a:r>
              <a:rPr lang="ru-RU" sz="2000" dirty="0" smtClean="0">
                <a:latin typeface="Arial" charset="0"/>
              </a:rPr>
              <a:t>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Моделирование хаотических процессов, в частности при описании моделей популяций . В природе фрактальными свойствами обладают многие объекты, например: кроны деревьев, цветная капуста, облака, кровеносная и альвеолярная системы человека и животных, кристаллы, снежинки, элементы которых выстраиваются в одну сложную структуру, побережья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 t="2688"/>
          <a:stretch>
            <a:fillRect/>
          </a:stretch>
        </p:blipFill>
        <p:spPr bwMode="auto">
          <a:xfrm>
            <a:off x="1500166" y="3500438"/>
            <a:ext cx="6248400" cy="25860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631844"/>
          </a:xfrm>
        </p:spPr>
        <p:txBody>
          <a:bodyPr/>
          <a:lstStyle/>
          <a:p>
            <a:pPr eaLnBrk="1" hangingPunct="1"/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Фрактальное искусство</a:t>
            </a:r>
          </a:p>
        </p:txBody>
      </p:sp>
      <p:sp>
        <p:nvSpPr>
          <p:cNvPr id="14339" name="Rectangle 4"/>
          <p:cNvSpPr>
            <a:spLocks noGrp="1"/>
          </p:cNvSpPr>
          <p:nvPr>
            <p:ph type="body" sz="half" idx="1"/>
          </p:nvPr>
        </p:nvSpPr>
        <p:spPr>
          <a:xfrm>
            <a:off x="285720" y="1142984"/>
            <a:ext cx="8572560" cy="2286016"/>
          </a:xfrm>
          <a:noFill/>
        </p:spPr>
        <p:txBody>
          <a:bodyPr/>
          <a:lstStyle/>
          <a:p>
            <a:pPr marL="0" indent="0" algn="just" eaLnBrk="1" hangingPunct="1">
              <a:lnSpc>
                <a:spcPct val="150000"/>
              </a:lnSpc>
              <a:buFont typeface="Arial" charset="0"/>
              <a:buNone/>
            </a:pPr>
            <a:r>
              <a:rPr lang="ru-RU" sz="2000" dirty="0" smtClean="0"/>
              <a:t> 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Еще одной захватывающей, но спорной областью применения фракталов служит компьютерное искусство. Фракталы не только служат ученым, но и помогают художникам передавать их мысли, чувства и настроения, воплощая самые невероятные фантазии. В наше время живописец уже не может обойтись без компьютерной программы, которая строит причудливые картины-фракталы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3429000"/>
            <a:ext cx="6667500" cy="30194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Виды фракталов</a:t>
            </a:r>
          </a:p>
        </p:txBody>
      </p:sp>
      <p:sp>
        <p:nvSpPr>
          <p:cNvPr id="15363" name="Rectangle 4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2543164" cy="400040"/>
          </a:xfrm>
        </p:spPr>
        <p:txBody>
          <a:bodyPr>
            <a:normAutofit fontScale="25000" lnSpcReduction="20000"/>
          </a:bodyPr>
          <a:lstStyle/>
          <a:p>
            <a:pPr algn="ctr" eaLnBrk="1" hangingPunct="1">
              <a:buFont typeface="Arial" charset="0"/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Решётка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Серпинского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Arial" charset="0"/>
              <a:buNone/>
            </a:pP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Arial" charset="0"/>
              <a:buNone/>
            </a:pP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Arial" charset="0"/>
              <a:buNone/>
            </a:pP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Arial" charset="0"/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        </a:t>
            </a:r>
          </a:p>
          <a:p>
            <a:pPr algn="ctr" eaLnBrk="1" hangingPunct="1">
              <a:buFont typeface="Arial" charset="0"/>
              <a:buNone/>
            </a:pP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4" name="Rectangle 5"/>
          <p:cNvSpPr>
            <a:spLocks noGrp="1"/>
          </p:cNvSpPr>
          <p:nvPr>
            <p:ph sz="half" idx="2"/>
          </p:nvPr>
        </p:nvSpPr>
        <p:spPr>
          <a:xfrm>
            <a:off x="5572132" y="1500174"/>
            <a:ext cx="2928957" cy="371464"/>
          </a:xfrm>
        </p:spPr>
        <p:txBody>
          <a:bodyPr>
            <a:normAutofit fontScale="25000" lnSpcReduction="20000"/>
          </a:bodyPr>
          <a:lstStyle/>
          <a:p>
            <a:pPr eaLnBrk="1" hangingPunct="1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Треугольник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Серпинского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5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071678"/>
            <a:ext cx="147637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8" y="2214554"/>
            <a:ext cx="1828800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8992" y="3286124"/>
            <a:ext cx="2028825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500430" y="5715016"/>
            <a:ext cx="22152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Губка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Серпинского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Sierpinski_pyrami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1268413"/>
            <a:ext cx="7200900" cy="4500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1000100" y="714356"/>
            <a:ext cx="73453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dirty="0" err="1">
                <a:solidFill>
                  <a:srgbClr val="000099"/>
                </a:solidFill>
                <a:latin typeface="Times New Roman" pitchFamily="18" charset="0"/>
              </a:rPr>
              <a:t>Тетрикс</a:t>
            </a:r>
            <a:r>
              <a:rPr lang="ru-RU" dirty="0">
                <a:solidFill>
                  <a:srgbClr val="000099"/>
                </a:solidFill>
                <a:latin typeface="Times New Roman" pitchFamily="18" charset="0"/>
              </a:rPr>
              <a:t> (</a:t>
            </a:r>
            <a:r>
              <a:rPr lang="en-US" dirty="0" err="1">
                <a:solidFill>
                  <a:srgbClr val="000099"/>
                </a:solidFill>
                <a:latin typeface="Times New Roman" pitchFamily="18" charset="0"/>
              </a:rPr>
              <a:t>tetrix</a:t>
            </a:r>
            <a:r>
              <a:rPr lang="en-US" dirty="0">
                <a:solidFill>
                  <a:srgbClr val="000099"/>
                </a:solidFill>
                <a:latin typeface="Times New Roman" pitchFamily="18" charset="0"/>
              </a:rPr>
              <a:t>) </a:t>
            </a:r>
            <a:r>
              <a:rPr lang="ru-RU" dirty="0">
                <a:latin typeface="Times New Roman" pitchFamily="18" charset="0"/>
              </a:rPr>
              <a:t>– трехмерный аналог треугольника </a:t>
            </a:r>
            <a:r>
              <a:rPr lang="ru-RU" dirty="0" err="1">
                <a:latin typeface="Times New Roman" pitchFamily="18" charset="0"/>
              </a:rPr>
              <a:t>Серпинского</a:t>
            </a:r>
            <a:endParaRPr lang="ru-RU" dirty="0">
              <a:solidFill>
                <a:srgbClr val="000099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703282"/>
          </a:xfrm>
        </p:spPr>
        <p:txBody>
          <a:bodyPr/>
          <a:lstStyle/>
          <a:p>
            <a:pPr eaLnBrk="1" hangingPunct="1"/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Кривая Коха</a:t>
            </a:r>
            <a:endParaRPr lang="ru-RU" b="1" i="1" dirty="0" smtClean="0">
              <a:solidFill>
                <a:schemeClr val="hlink"/>
              </a:solidFill>
            </a:endParaRPr>
          </a:p>
        </p:txBody>
      </p:sp>
      <p:pic>
        <p:nvPicPr>
          <p:cNvPr id="17411" name="Picture 4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tretch>
            <a:fillRect/>
          </a:stretch>
        </p:blipFill>
        <p:spPr>
          <a:xfrm>
            <a:off x="2786050" y="3786190"/>
            <a:ext cx="4333125" cy="1785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412" name="Rectangle 6"/>
          <p:cNvSpPr>
            <a:spLocks noGrp="1"/>
          </p:cNvSpPr>
          <p:nvPr>
            <p:ph sz="half" idx="2"/>
          </p:nvPr>
        </p:nvSpPr>
        <p:spPr>
          <a:xfrm>
            <a:off x="642910" y="1857364"/>
            <a:ext cx="8175654" cy="1800224"/>
          </a:xfrm>
        </p:spPr>
        <p:txBody>
          <a:bodyPr>
            <a:normAutofit fontScale="85000" lnSpcReduction="20000"/>
          </a:bodyPr>
          <a:lstStyle/>
          <a:p>
            <a:pPr marL="0" indent="0" eaLnBrk="1" hangingPunct="1">
              <a:lnSpc>
                <a:spcPct val="150000"/>
              </a:lnSpc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Она была изобретена в девятнадцатом веке немецким математиком по имени </a:t>
            </a: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Хельге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фон Кох. </a:t>
            </a: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Инициатор - прямая линия.</a:t>
            </a: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Генератор – равносторонний треугольник, стороны которого равны трети длины большего отрезка. Эти треугольники добавляются к середине каждого сегмента снова и снова 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/>
          </p:cNvSpPr>
          <p:nvPr>
            <p:ph type="title"/>
          </p:nvPr>
        </p:nvSpPr>
        <p:spPr>
          <a:xfrm>
            <a:off x="571472" y="357166"/>
            <a:ext cx="8229600" cy="631844"/>
          </a:xfrm>
        </p:spPr>
        <p:txBody>
          <a:bodyPr/>
          <a:lstStyle/>
          <a:p>
            <a:pPr eaLnBrk="1" hangingPunct="1"/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Фрактал Мандельброта</a:t>
            </a:r>
            <a:endParaRPr lang="ru-RU" b="1" i="1" dirty="0" smtClean="0">
              <a:solidFill>
                <a:schemeClr val="hlink"/>
              </a:solidFill>
            </a:endParaRPr>
          </a:p>
        </p:txBody>
      </p:sp>
      <p:sp>
        <p:nvSpPr>
          <p:cNvPr id="18435" name="Rectangle 4"/>
          <p:cNvSpPr>
            <a:spLocks noGrp="1"/>
          </p:cNvSpPr>
          <p:nvPr>
            <p:ph type="body" sz="half" idx="1"/>
          </p:nvPr>
        </p:nvSpPr>
        <p:spPr>
          <a:xfrm>
            <a:off x="500034" y="1428736"/>
            <a:ext cx="8329642" cy="1257296"/>
          </a:xfrm>
        </p:spPr>
        <p:txBody>
          <a:bodyPr/>
          <a:lstStyle/>
          <a:p>
            <a:pPr marL="0" indent="0" algn="just" eaLnBrk="1" hangingPunct="1">
              <a:buFont typeface="Arial" charset="0"/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Это  вариант кривой Коха несмотря на то, что этот объект не похож на нее.  Вместо того, чтобы присоединять    равносторонние треугольники к отрезку кривой, квадраты присоединяются к квадрату. </a:t>
            </a:r>
          </a:p>
        </p:txBody>
      </p:sp>
      <p:pic>
        <p:nvPicPr>
          <p:cNvPr id="18436" name="Picture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2714612" y="2643182"/>
            <a:ext cx="3384550" cy="3325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703282"/>
          </a:xfrm>
        </p:spPr>
        <p:txBody>
          <a:bodyPr/>
          <a:lstStyle/>
          <a:p>
            <a:pPr eaLnBrk="1" hangingPunct="1"/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Кривая Дракона</a:t>
            </a:r>
            <a:endParaRPr lang="ru-RU" b="1" i="1" dirty="0" smtClean="0">
              <a:solidFill>
                <a:schemeClr val="hlink"/>
              </a:solidFill>
            </a:endParaRPr>
          </a:p>
        </p:txBody>
      </p:sp>
      <p:sp>
        <p:nvSpPr>
          <p:cNvPr id="19459" name="Rectangle 4"/>
          <p:cNvSpPr>
            <a:spLocks noGrp="1"/>
          </p:cNvSpPr>
          <p:nvPr>
            <p:ph type="body" sz="half" idx="1"/>
          </p:nvPr>
        </p:nvSpPr>
        <p:spPr>
          <a:xfrm>
            <a:off x="500034" y="1142984"/>
            <a:ext cx="8186766" cy="1143008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  <a:buFont typeface="Arial" charset="0"/>
              <a:buNone/>
            </a:pPr>
            <a:r>
              <a:rPr lang="ru-RU" sz="2800" dirty="0" smtClean="0"/>
              <a:t>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Изобретенная итальянским математиком Джузеппе Пеано, Кривая Дракона или Взмах Дракона</a:t>
            </a:r>
          </a:p>
        </p:txBody>
      </p:sp>
      <p:pic>
        <p:nvPicPr>
          <p:cNvPr id="19460" name="Picture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2143108" y="2428868"/>
            <a:ext cx="4857784" cy="35418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631844"/>
          </a:xfrm>
        </p:spPr>
        <p:txBody>
          <a:bodyPr/>
          <a:lstStyle/>
          <a:p>
            <a:pPr eaLnBrk="1" hangingPunct="1"/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Множество Мандельброта</a:t>
            </a:r>
            <a:endParaRPr lang="ru-RU" b="1" i="1" dirty="0" smtClean="0">
              <a:solidFill>
                <a:schemeClr val="hlink"/>
              </a:solidFill>
            </a:endParaRPr>
          </a:p>
        </p:txBody>
      </p:sp>
      <p:sp>
        <p:nvSpPr>
          <p:cNvPr id="20483" name="Rectangle 4"/>
          <p:cNvSpPr>
            <a:spLocks noGrp="1"/>
          </p:cNvSpPr>
          <p:nvPr>
            <p:ph type="body" sz="half" idx="1"/>
          </p:nvPr>
        </p:nvSpPr>
        <p:spPr>
          <a:xfrm>
            <a:off x="428596" y="1214422"/>
            <a:ext cx="8329642" cy="1857388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buFont typeface="Arial" charset="0"/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Множество Мандельброта, которое было построено Бенуа Мандельбротом, наверное первая ассоциация, возникающая у людей, когда они слышат слово фрактал.   Этот фрактал, напоминающий чесальную машину с прикрепленными к ней пылающими древовидными и круглыми областями.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 t="5079"/>
          <a:stretch>
            <a:fillRect/>
          </a:stretch>
        </p:blipFill>
        <p:spPr bwMode="auto">
          <a:xfrm>
            <a:off x="1428728" y="3214686"/>
            <a:ext cx="6357982" cy="30765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pPr eaLnBrk="1" hangingPunct="1"/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askerville Old Face" pitchFamily="18" charset="0"/>
              </a:rPr>
              <a:t>Введение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D6DC412-97E5-407B-9B90-39D4BEFB1E28}" type="datetime1">
              <a:rPr lang="ru-RU"/>
              <a:pPr>
                <a:defRPr/>
              </a:pPr>
              <a:t>27.02.2019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731266-0550-435D-B8A7-745278020922}" type="slidenum">
              <a:rPr lang="ru-RU"/>
              <a:pPr>
                <a:defRPr/>
              </a:pPr>
              <a:t>2</a:t>
            </a:fld>
            <a:endParaRPr lang="ru-RU"/>
          </a:p>
        </p:txBody>
      </p:sp>
      <p:sp>
        <p:nvSpPr>
          <p:cNvPr id="3075" name="Содержимое 2"/>
          <p:cNvSpPr>
            <a:spLocks noGrp="1"/>
          </p:cNvSpPr>
          <p:nvPr>
            <p:ph sz="quarter" idx="1"/>
          </p:nvPr>
        </p:nvSpPr>
        <p:spPr>
          <a:xfrm>
            <a:off x="571472" y="1000109"/>
            <a:ext cx="8229600" cy="4357718"/>
          </a:xfrm>
        </p:spPr>
        <p:txBody>
          <a:bodyPr/>
          <a:lstStyle/>
          <a:p>
            <a:pPr marL="0" indent="374650" algn="just" eaLnBrk="1" hangingPunct="1">
              <a:lnSpc>
                <a:spcPct val="150000"/>
              </a:lnSpc>
              <a:buFont typeface="Arial" charset="0"/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Разветвления трубочек трахей, листья на деревьях, вены в руке, река, бурлящая и изгибающаяся, рынок ценных бумаг - это все фракталы. От представителей древних цивилизаций до Майкла Джексона, ученые, математики и артисты, как и все остальные обитатели этой планеты, были зачарованы фракталами и применяли их в своей работе.</a:t>
            </a:r>
          </a:p>
          <a:p>
            <a:pPr marL="0" indent="374650" algn="just" eaLnBrk="1" hangingPunct="1">
              <a:lnSpc>
                <a:spcPct val="150000"/>
              </a:lnSpc>
              <a:buFont typeface="Arial" charset="0"/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Программисты и специалисты в области компьютерной техники так же без ума от фракталов, так как фракталы бесконечной сложности и красоты могут быть сгенерированы простыми формулами на простых домашних компьютерах. Открытие фракталов было открытием новой эстетики искусства, науки и математики, а так же революцией в человеческом восприятии мира.</a:t>
            </a:r>
          </a:p>
        </p:txBody>
      </p:sp>
      <p:pic>
        <p:nvPicPr>
          <p:cNvPr id="6" name="Picture 5" descr="3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4071942"/>
            <a:ext cx="4297363" cy="23971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774720"/>
          </a:xfrm>
        </p:spPr>
        <p:txBody>
          <a:bodyPr/>
          <a:lstStyle/>
          <a:p>
            <a:pPr eaLnBrk="1" hangingPunct="1"/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Множество Жюлиа</a:t>
            </a:r>
            <a:endParaRPr lang="ru-RU" b="1" i="1" dirty="0" smtClean="0">
              <a:solidFill>
                <a:schemeClr val="hlink"/>
              </a:solidFill>
            </a:endParaRPr>
          </a:p>
        </p:txBody>
      </p:sp>
      <p:sp>
        <p:nvSpPr>
          <p:cNvPr id="21507" name="Rectangle 5"/>
          <p:cNvSpPr>
            <a:spLocks noGrp="1"/>
          </p:cNvSpPr>
          <p:nvPr>
            <p:ph type="body" sz="half" idx="2"/>
          </p:nvPr>
        </p:nvSpPr>
        <p:spPr>
          <a:xfrm>
            <a:off x="642910" y="1142984"/>
            <a:ext cx="8043890" cy="1185857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buFont typeface="Arial" charset="0"/>
              <a:buNone/>
            </a:pPr>
            <a:r>
              <a:rPr lang="ru-RU" sz="2800" dirty="0" smtClean="0"/>
              <a:t>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Множество Жюлиа было изобретено французским математиком Гастоном Жюлиа, по имени которого и было названо множество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428868"/>
            <a:ext cx="7400925" cy="3962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Как построить фрактал?</a:t>
            </a:r>
          </a:p>
        </p:txBody>
      </p:sp>
      <p:sp>
        <p:nvSpPr>
          <p:cNvPr id="23556" name="Rectangle 6"/>
          <p:cNvSpPr>
            <a:spLocks noGrp="1"/>
          </p:cNvSpPr>
          <p:nvPr>
            <p:ph sz="half" idx="1"/>
          </p:nvPr>
        </p:nvSpPr>
        <p:spPr>
          <a:xfrm>
            <a:off x="4714876" y="1357298"/>
            <a:ext cx="4038600" cy="2571768"/>
          </a:xfrm>
        </p:spPr>
        <p:txBody>
          <a:bodyPr/>
          <a:lstStyle/>
          <a:p>
            <a:pPr marL="0" indent="0" algn="just" eaLnBrk="1" hangingPunct="1">
              <a:lnSpc>
                <a:spcPct val="150000"/>
              </a:lnSpc>
              <a:spcBef>
                <a:spcPct val="0"/>
              </a:spcBef>
              <a:buFont typeface="Arial" charset="0"/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Среди фрактальных графических редакторов и прочих графических программ можно выделить: </a:t>
            </a:r>
          </a:p>
          <a:p>
            <a:pPr marL="0" indent="358775" algn="just" eaLnBrk="1" hangingPunct="1">
              <a:lnSpc>
                <a:spcPct val="150000"/>
              </a:lnSpc>
              <a:spcBef>
                <a:spcPct val="0"/>
              </a:spcBef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Art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Dabbler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58775" algn="just" eaLnBrk="1" hangingPunct="1">
              <a:lnSpc>
                <a:spcPct val="150000"/>
              </a:lnSpc>
              <a:spcBef>
                <a:spcPct val="0"/>
              </a:spcBef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Painter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58775" algn="just" eaLnBrk="1" hangingPunct="1">
              <a:lnSpc>
                <a:spcPct val="150000"/>
              </a:lnSpc>
              <a:spcBef>
                <a:spcPct val="0"/>
              </a:spcBef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Adobe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Photoshop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150000"/>
              </a:lnSpc>
            </a:pPr>
            <a:endParaRPr lang="ru-RU" sz="2000" dirty="0" smtClean="0"/>
          </a:p>
        </p:txBody>
      </p:sp>
      <p:sp>
        <p:nvSpPr>
          <p:cNvPr id="23557" name="Rectangle 7"/>
          <p:cNvSpPr>
            <a:spLocks noChangeArrowheads="1"/>
          </p:cNvSpPr>
          <p:nvPr/>
        </p:nvSpPr>
        <p:spPr bwMode="auto">
          <a:xfrm>
            <a:off x="357158" y="1714488"/>
            <a:ext cx="4105274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Создатель фракталов выполняет роль художника, фотографа, скульптора, и ученого-изобретателя одновременно. 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Этапы работы: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indent="35877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задать форму рисунка математической формулой </a:t>
            </a:r>
          </a:p>
          <a:p>
            <a:pPr indent="35877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исследовать сходимость процесса и варьировать его параметры </a:t>
            </a:r>
          </a:p>
          <a:p>
            <a:pPr indent="35877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выбрать вид изображения </a:t>
            </a:r>
          </a:p>
          <a:p>
            <a:pPr indent="35877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выбрать палитру цветов 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3857628"/>
            <a:ext cx="3357586" cy="24963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Заключение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4579" name="Rectangle 3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 eaLnBrk="1" hangingPunct="1">
              <a:lnSpc>
                <a:spcPct val="150000"/>
              </a:lnSpc>
              <a:buFont typeface="Arial" charset="0"/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Фрактальная графика - это не просто множество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самоповторяющихся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изображений, это модель структуры и принципа любого сущего. Вся наша жизнь представлена фракталами. Не только визуальными, но ещё и структура этого изображения отражает нашу жизнь. Взять, к примеру, ДНК, это всего лишь основа, одна итерация, а при повторении… появляется человек! И таких примеров много. Нельзя не отметить широкое применение фракталов в компьютерных играх, где рельефы местности зачастую являются фрактальными изображениями на основе трёхмерных моделей комплексных множеств и броуновского движения. Фрактальная графика необходима везде, и развитие "фрактальных технологий" - это одна из немаловажных задач на сегодняшний день.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askerville Old Face" pitchFamily="18" charset="0"/>
              </a:rPr>
              <a:t>Цель работы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A232A5-76E3-40A8-BF8E-C425D9CCC709}" type="datetime1">
              <a:rPr lang="ru-RU" smtClean="0"/>
              <a:pPr>
                <a:defRPr/>
              </a:pPr>
              <a:t>27.02.2019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EFBFE3-D19F-4915-AD79-1CDEB7C79724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374650" algn="ctr" eaLnBrk="1" hangingPunct="1">
              <a:lnSpc>
                <a:spcPct val="150000"/>
              </a:lnSpc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Цель работы показать красоту фрактальной графики разнообразные фракталов, использование  фракталов. </a:t>
            </a:r>
          </a:p>
          <a:p>
            <a:pPr algn="just" eaLnBrk="1" hangingPunct="1">
              <a:lnSpc>
                <a:spcPct val="150000"/>
              </a:lnSpc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6" name="Picture 4" descr="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3143248"/>
            <a:ext cx="4729163" cy="26384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Понятие "фрактал"</a:t>
            </a:r>
          </a:p>
        </p:txBody>
      </p:sp>
      <p:sp>
        <p:nvSpPr>
          <p:cNvPr id="4099" name="Rectangle 3"/>
          <p:cNvSpPr>
            <a:spLocks noGrp="1"/>
          </p:cNvSpPr>
          <p:nvPr>
            <p:ph sz="half" idx="1"/>
          </p:nvPr>
        </p:nvSpPr>
        <p:spPr>
          <a:xfrm>
            <a:off x="468313" y="1341438"/>
            <a:ext cx="4038600" cy="4525962"/>
          </a:xfrm>
        </p:spPr>
        <p:txBody>
          <a:bodyPr/>
          <a:lstStyle/>
          <a:p>
            <a:pPr marL="0" indent="0" algn="just" eaLnBrk="1" hangingPunct="1">
              <a:lnSpc>
                <a:spcPct val="150000"/>
              </a:lnSpc>
              <a:buFont typeface="Arial" charset="0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Понятия фрактал и фрактальная геометрия, появившиеся в конце 70-х, с середины 80-х прочно вошли в обиход математиков и программистов. </a:t>
            </a:r>
          </a:p>
          <a:p>
            <a:pPr marL="0" indent="0" algn="just" eaLnBrk="1" hangingPunct="1">
              <a:lnSpc>
                <a:spcPct val="150000"/>
              </a:lnSpc>
              <a:buFont typeface="Arial" charset="0"/>
              <a:buNone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Фрактал (от лат. – дробленый, состоящий из фрагментов) – термин, обозначающий геометрическую фигуру, составленную из нескольких частей, каждая их которых подобна всей фигуре целиком. Небольшая часть фрактала содержит информацию о всем фрактале.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0" name="Rectangle 5"/>
          <p:cNvSpPr>
            <a:spLocks noGrp="1"/>
          </p:cNvSpPr>
          <p:nvPr>
            <p:ph sz="half" idx="2"/>
          </p:nvPr>
        </p:nvSpPr>
        <p:spPr>
          <a:xfrm>
            <a:off x="4643438" y="1341438"/>
            <a:ext cx="4038600" cy="3230570"/>
          </a:xfrm>
        </p:spPr>
        <p:txBody>
          <a:bodyPr/>
          <a:lstStyle/>
          <a:p>
            <a:pPr marL="0" indent="0" algn="just" eaLnBrk="1" hangingPunct="1">
              <a:lnSpc>
                <a:spcPct val="150000"/>
              </a:lnSpc>
              <a:buFont typeface="Arial" charset="0"/>
              <a:buNone/>
            </a:pPr>
            <a:r>
              <a:rPr lang="ru-RU" sz="2000" b="1" i="1" dirty="0" smtClean="0"/>
              <a:t>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Слово «фрактал» было предложено Бенуа Мандельбротом в 1975 году для обозначения нерегулярных, но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самоподобных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структур, которыми он занимался. Рождение фрактальной геометрии принято связывать с выходом в 1977 году книги Мандельброта «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Fractal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Geometry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Nature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». </a:t>
            </a:r>
          </a:p>
          <a:p>
            <a:pPr eaLnBrk="1" hangingPunct="1">
              <a:lnSpc>
                <a:spcPct val="80000"/>
              </a:lnSpc>
            </a:pPr>
            <a:endParaRPr lang="ru-RU" sz="1800" dirty="0" smtClean="0"/>
          </a:p>
          <a:p>
            <a:pPr algn="just">
              <a:lnSpc>
                <a:spcPct val="115000"/>
              </a:lnSpc>
              <a:spcBef>
                <a:spcPct val="50000"/>
              </a:spcBef>
              <a:buFontTx/>
              <a:buNone/>
            </a:pPr>
            <a:endParaRPr lang="en-US" sz="1600" dirty="0" smtClean="0"/>
          </a:p>
          <a:p>
            <a:pPr eaLnBrk="1" hangingPunct="1">
              <a:lnSpc>
                <a:spcPct val="80000"/>
              </a:lnSpc>
            </a:pPr>
            <a:endParaRPr lang="ru-RU" sz="16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4429132"/>
            <a:ext cx="2857520" cy="20143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Роль фракталов</a:t>
            </a:r>
          </a:p>
        </p:txBody>
      </p:sp>
      <p:sp>
        <p:nvSpPr>
          <p:cNvPr id="5123" name="Rectangle 3"/>
          <p:cNvSpPr>
            <a:spLocks noGrp="1"/>
          </p:cNvSpPr>
          <p:nvPr>
            <p:ph sz="quarter" idx="1"/>
          </p:nvPr>
        </p:nvSpPr>
        <p:spPr>
          <a:xfrm>
            <a:off x="357158" y="1000108"/>
            <a:ext cx="4572032" cy="5643602"/>
          </a:xfrm>
        </p:spPr>
        <p:txBody>
          <a:bodyPr>
            <a:normAutofit lnSpcReduction="10000"/>
          </a:bodyPr>
          <a:lstStyle/>
          <a:p>
            <a:pPr marL="0" indent="0" algn="just" eaLnBrk="1" hangingPunct="1">
              <a:lnSpc>
                <a:spcPct val="150000"/>
              </a:lnSpc>
              <a:buFont typeface="Arial" charset="0"/>
              <a:buNone/>
            </a:pPr>
            <a:r>
              <a:rPr lang="ru-RU" sz="2800" b="1" i="1" dirty="0" smtClean="0">
                <a:latin typeface="Arial" charset="0"/>
              </a:rPr>
              <a:t>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Роль фракталов в компьютерной графике сегодня достаточно велика. Они приходят на помощь, например, когда требуется, с помощью нескольких коэффициентов, задать линии и поверхности очень сложной формы. С точки зрения компьютерной графики, фрактальная геометрия незаменима при генерации искусственных облаков, гор, поверхности моря. Фактически найден способ легкого представления сложных неевклидовых объектов, образы которых весьма похожи на природные.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ru-RU" sz="280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1428736"/>
            <a:ext cx="3571900" cy="2194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3786190"/>
            <a:ext cx="3500462" cy="25836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pPr eaLnBrk="1" hangingPunct="1"/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Свойства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147" name="Rectangle 3"/>
          <p:cNvSpPr>
            <a:spLocks noGrp="1"/>
          </p:cNvSpPr>
          <p:nvPr>
            <p:ph sz="half" idx="1"/>
          </p:nvPr>
        </p:nvSpPr>
        <p:spPr>
          <a:xfrm>
            <a:off x="500034" y="1214422"/>
            <a:ext cx="4038600" cy="2143140"/>
          </a:xfrm>
        </p:spPr>
        <p:txBody>
          <a:bodyPr>
            <a:normAutofit lnSpcReduction="10000"/>
          </a:bodyPr>
          <a:lstStyle/>
          <a:p>
            <a:pPr marL="0" indent="0" algn="just" eaLnBrk="1" hangingPunct="1">
              <a:lnSpc>
                <a:spcPct val="150000"/>
              </a:lnSpc>
              <a:buFont typeface="Arial" charset="0"/>
              <a:buNone/>
            </a:pPr>
            <a:r>
              <a:rPr lang="ru-RU" sz="2000" b="1" i="1" dirty="0" smtClean="0">
                <a:latin typeface="Arial" charset="0"/>
              </a:rPr>
              <a:t>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Одним из основных свойств фракталов является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самоподобие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В самом простом случае небольшая часть фрактала содержит информацию о всем фрактале</a:t>
            </a:r>
            <a:r>
              <a:rPr lang="ru-RU" sz="2000" b="1" i="1" dirty="0" smtClean="0"/>
              <a:t>.</a:t>
            </a:r>
          </a:p>
          <a:p>
            <a:pPr eaLnBrk="1" hangingPunct="1">
              <a:lnSpc>
                <a:spcPct val="90000"/>
              </a:lnSpc>
            </a:pPr>
            <a:endParaRPr lang="ru-RU" sz="2000" dirty="0" smtClean="0"/>
          </a:p>
        </p:txBody>
      </p:sp>
      <p:sp>
        <p:nvSpPr>
          <p:cNvPr id="6148" name="Rectangle 6"/>
          <p:cNvSpPr>
            <a:spLocks noGrp="1"/>
          </p:cNvSpPr>
          <p:nvPr>
            <p:ph sz="half" idx="2"/>
          </p:nvPr>
        </p:nvSpPr>
        <p:spPr>
          <a:xfrm>
            <a:off x="4786314" y="1214422"/>
            <a:ext cx="4038600" cy="5286412"/>
          </a:xfrm>
        </p:spPr>
        <p:txBody>
          <a:bodyPr>
            <a:normAutofit lnSpcReduction="10000"/>
          </a:bodyPr>
          <a:lstStyle/>
          <a:p>
            <a:pPr marL="0" indent="0" algn="just" eaLnBrk="1" hangingPunct="1">
              <a:lnSpc>
                <a:spcPct val="150000"/>
              </a:lnSpc>
              <a:buFont typeface="Arial" charset="0"/>
              <a:buNone/>
            </a:pPr>
            <a:r>
              <a:rPr lang="ru-RU" sz="2000" dirty="0" smtClean="0"/>
              <a:t> 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Фракталы – геометрические объекты с дробной размерностью. К примеру, размерность линии – 1, площади – 2, объема – 3. У фрактала же значение размерности может быть между 1 и 2 или между 2 и 3. К примеру, фрактальная размерность скомканного бумажного шарика приблизительно равна 2,5. В математике существует специальная сложная формула для вычисления размерности фракталов.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429000"/>
            <a:ext cx="4130416" cy="25717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Применение фракталов </a:t>
            </a:r>
          </a:p>
        </p:txBody>
      </p:sp>
      <p:sp>
        <p:nvSpPr>
          <p:cNvPr id="7171" name="Rectangle 3"/>
          <p:cNvSpPr>
            <a:spLocks noGrp="1"/>
          </p:cNvSpPr>
          <p:nvPr>
            <p:ph sz="quarter" idx="1"/>
          </p:nvPr>
        </p:nvSpPr>
        <p:spPr>
          <a:xfrm>
            <a:off x="571472" y="1428736"/>
            <a:ext cx="8229600" cy="1285885"/>
          </a:xfrm>
        </p:spPr>
        <p:txBody>
          <a:bodyPr>
            <a:normAutofit lnSpcReduction="10000"/>
          </a:bodyPr>
          <a:lstStyle/>
          <a:p>
            <a:pPr marL="0" indent="0" algn="just" eaLnBrk="1" hangingPunct="1">
              <a:lnSpc>
                <a:spcPct val="150000"/>
              </a:lnSpc>
              <a:buFont typeface="Arial" charset="0"/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Фракталы находят все большее и большее применение в науке. Основная причина этого заключается в том, что они описывают реальный мир иногда даже лучше, чем традиционная физика или математика.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2786058"/>
            <a:ext cx="4429156" cy="3481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631844"/>
          </a:xfrm>
        </p:spPr>
        <p:txBody>
          <a:bodyPr/>
          <a:lstStyle/>
          <a:p>
            <a:pPr eaLnBrk="1" hangingPunct="1"/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Компьютерные системы</a:t>
            </a:r>
          </a:p>
        </p:txBody>
      </p:sp>
      <p:sp>
        <p:nvSpPr>
          <p:cNvPr id="8195" name="Rectangle 3"/>
          <p:cNvSpPr>
            <a:spLocks noGrp="1"/>
          </p:cNvSpPr>
          <p:nvPr>
            <p:ph type="body" sz="half" idx="1"/>
          </p:nvPr>
        </p:nvSpPr>
        <p:spPr>
          <a:xfrm>
            <a:off x="428596" y="1428736"/>
            <a:ext cx="4471990" cy="4589479"/>
          </a:xfrm>
        </p:spPr>
        <p:txBody>
          <a:bodyPr>
            <a:normAutofit fontScale="92500" lnSpcReduction="10000"/>
          </a:bodyPr>
          <a:lstStyle/>
          <a:p>
            <a:pPr marL="0" indent="0" algn="just" eaLnBrk="1" hangingPunct="1">
              <a:lnSpc>
                <a:spcPct val="150000"/>
              </a:lnSpc>
              <a:buFont typeface="Arial" charset="0"/>
              <a:buNone/>
            </a:pPr>
            <a:r>
              <a:rPr lang="ru-RU" sz="1600" b="1" i="1" dirty="0" smtClean="0">
                <a:latin typeface="Arial" charset="0"/>
              </a:rPr>
              <a:t>   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Наиболее полезным использованием фракталов в компьютерной науке является фрактальное сжатие данных. В основе этого вида сжатия лежит тот факт, что реальный мир хорошо описывается фрактальной геометрией. При этом, картинки сжимаются гораздо лучше, чем это делается обычными методами.</a:t>
            </a:r>
          </a:p>
          <a:p>
            <a:pPr marL="0" indent="0" algn="just" eaLnBrk="1" hangingPunct="1">
              <a:lnSpc>
                <a:spcPct val="150000"/>
              </a:lnSpc>
              <a:buFont typeface="Arial" charset="0"/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Другое преимущество фрактального сжатия в том, что при увеличении картинки, не наблюдается эффекта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пикселизации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(увеличения размеров точек до размеров, искажающих изображение). При фрактальном же сжатии, после увеличения, картинка часто выглядит даже лучше, чем до него.</a:t>
            </a:r>
          </a:p>
          <a:p>
            <a:pPr eaLnBrk="1" hangingPunct="1">
              <a:lnSpc>
                <a:spcPct val="80000"/>
              </a:lnSpc>
            </a:pPr>
            <a:endParaRPr lang="ru-RU" sz="2000" dirty="0" smtClean="0"/>
          </a:p>
          <a:p>
            <a:pPr eaLnBrk="1" hangingPunct="1">
              <a:lnSpc>
                <a:spcPct val="80000"/>
              </a:lnSpc>
            </a:pPr>
            <a:endParaRPr lang="ru-RU" sz="2000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3183" r="6631"/>
          <a:stretch>
            <a:fillRect/>
          </a:stretch>
        </p:blipFill>
        <p:spPr bwMode="auto">
          <a:xfrm>
            <a:off x="5072066" y="1285860"/>
            <a:ext cx="3714776" cy="47863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631844"/>
          </a:xfrm>
        </p:spPr>
        <p:txBody>
          <a:bodyPr/>
          <a:lstStyle/>
          <a:p>
            <a:pPr eaLnBrk="1" hangingPunct="1"/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Механика жидкостей</a:t>
            </a:r>
            <a:endParaRPr lang="ru-RU" b="1" i="1" dirty="0" smtClean="0">
              <a:solidFill>
                <a:schemeClr val="hlink"/>
              </a:solidFill>
            </a:endParaRPr>
          </a:p>
        </p:txBody>
      </p:sp>
      <p:sp>
        <p:nvSpPr>
          <p:cNvPr id="9219" name="Rectangle 3"/>
          <p:cNvSpPr>
            <a:spLocks noGrp="1"/>
          </p:cNvSpPr>
          <p:nvPr>
            <p:ph type="body" sz="half" idx="1"/>
          </p:nvPr>
        </p:nvSpPr>
        <p:spPr>
          <a:xfrm>
            <a:off x="285720" y="1428736"/>
            <a:ext cx="4929222" cy="4857750"/>
          </a:xfrm>
        </p:spPr>
        <p:txBody>
          <a:bodyPr>
            <a:normAutofit fontScale="92500"/>
          </a:bodyPr>
          <a:lstStyle/>
          <a:p>
            <a:pPr marL="0" indent="0" algn="just" eaLnBrk="1" hangingPunct="1">
              <a:lnSpc>
                <a:spcPct val="150000"/>
              </a:lnSpc>
              <a:buFont typeface="Arial" charset="0"/>
              <a:buNone/>
            </a:pPr>
            <a:r>
              <a:rPr lang="ru-RU" sz="2000" b="1" i="1" dirty="0" smtClean="0">
                <a:latin typeface="Arial" charset="0"/>
              </a:rPr>
              <a:t>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Изучение турбулентности в потоках очень хорошо подстраивается под фракталы. Турбулентные потоки хаотичны и поэтому их сложно точно смоделировать. И здесь помогает переход  к фрактальному представлению, что сильно облегчает работу инженерам и физикам, позволяя им лучше понять динамику сложных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потоков</a:t>
            </a:r>
          </a:p>
          <a:p>
            <a:pPr marL="0" indent="0" algn="just" eaLnBrk="1" hangingPunct="1">
              <a:lnSpc>
                <a:spcPct val="150000"/>
              </a:lnSpc>
              <a:buFont typeface="Arial" charset="0"/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Например, атмосфера Юпитера представляет собой одно из самых захватывающих зрелищ в Солнечной системе (рис.). Между ледяным холодом космического пространства и тысячеградусной жарой в глубинах атмосферного океана гигантской планеты зарождаются циклопические облачные вихри самых причудливых форм.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1214422"/>
            <a:ext cx="3524238" cy="49292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339</TotalTime>
  <Words>1102</Words>
  <Application>Microsoft Office PowerPoint</Application>
  <PresentationFormat>Экран (4:3)</PresentationFormat>
  <Paragraphs>71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Официальная</vt:lpstr>
      <vt:lpstr>Фракталы</vt:lpstr>
      <vt:lpstr>Введение</vt:lpstr>
      <vt:lpstr>Цель работы</vt:lpstr>
      <vt:lpstr>Понятие "фрактал"</vt:lpstr>
      <vt:lpstr>Роль фракталов</vt:lpstr>
      <vt:lpstr>Свойства </vt:lpstr>
      <vt:lpstr>Применение фракталов </vt:lpstr>
      <vt:lpstr>Компьютерные системы</vt:lpstr>
      <vt:lpstr>Механика жидкостей</vt:lpstr>
      <vt:lpstr>Телекоммуникации</vt:lpstr>
      <vt:lpstr>Физика поверхностей</vt:lpstr>
      <vt:lpstr>Биология</vt:lpstr>
      <vt:lpstr>Фрактальное искусство</vt:lpstr>
      <vt:lpstr>Виды фракталов</vt:lpstr>
      <vt:lpstr>Слайд 15</vt:lpstr>
      <vt:lpstr>Кривая Коха</vt:lpstr>
      <vt:lpstr>Фрактал Мандельброта</vt:lpstr>
      <vt:lpstr>Кривая Дракона</vt:lpstr>
      <vt:lpstr>Множество Мандельброта</vt:lpstr>
      <vt:lpstr>Множество Жюлиа</vt:lpstr>
      <vt:lpstr>Как построить фрактал?</vt:lpstr>
      <vt:lpstr>Заключение </vt:lpstr>
    </vt:vector>
  </TitlesOfParts>
  <Company>MoBIL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Фракталы</dc:title>
  <dc:creator>Admin</dc:creator>
  <cp:lastModifiedBy>ИКТ</cp:lastModifiedBy>
  <cp:revision>17</cp:revision>
  <dcterms:created xsi:type="dcterms:W3CDTF">2012-06-05T16:04:06Z</dcterms:created>
  <dcterms:modified xsi:type="dcterms:W3CDTF">2019-02-27T07:27:48Z</dcterms:modified>
</cp:coreProperties>
</file>