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5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6E0E688-5B35-432F-AE1D-D764933839AD}" type="datetimeFigureOut">
              <a:rPr lang="ru-RU" smtClean="0"/>
              <a:pPr/>
              <a:t>21.12.2016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E2DA13C-C096-485D-ADB1-1EC2E74B99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6E0E688-5B35-432F-AE1D-D764933839AD}" type="datetimeFigureOut">
              <a:rPr lang="ru-RU" smtClean="0"/>
              <a:pPr/>
              <a:t>21.12.2016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E2DA13C-C096-485D-ADB1-1EC2E74B99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6E0E688-5B35-432F-AE1D-D764933839AD}" type="datetimeFigureOut">
              <a:rPr lang="ru-RU" smtClean="0"/>
              <a:pPr/>
              <a:t>21.12.2016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E2DA13C-C096-485D-ADB1-1EC2E74B99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6E0E688-5B35-432F-AE1D-D764933839AD}" type="datetimeFigureOut">
              <a:rPr lang="ru-RU" smtClean="0"/>
              <a:pPr/>
              <a:t>21.12.2016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E2DA13C-C096-485D-ADB1-1EC2E74B990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6E0E688-5B35-432F-AE1D-D764933839AD}" type="datetimeFigureOut">
              <a:rPr lang="ru-RU" smtClean="0"/>
              <a:pPr/>
              <a:t>21.12.2016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E2DA13C-C096-485D-ADB1-1EC2E74B990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6E0E688-5B35-432F-AE1D-D764933839AD}" type="datetimeFigureOut">
              <a:rPr lang="ru-RU" smtClean="0"/>
              <a:pPr/>
              <a:t>21.12.2016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E2DA13C-C096-485D-ADB1-1EC2E74B990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6E0E688-5B35-432F-AE1D-D764933839AD}" type="datetimeFigureOut">
              <a:rPr lang="ru-RU" smtClean="0"/>
              <a:pPr/>
              <a:t>21.12.2016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E2DA13C-C096-485D-ADB1-1EC2E74B99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6E0E688-5B35-432F-AE1D-D764933839AD}" type="datetimeFigureOut">
              <a:rPr lang="ru-RU" smtClean="0"/>
              <a:pPr/>
              <a:t>21.12.2016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E2DA13C-C096-485D-ADB1-1EC2E74B990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6E0E688-5B35-432F-AE1D-D764933839AD}" type="datetimeFigureOut">
              <a:rPr lang="ru-RU" smtClean="0"/>
              <a:pPr/>
              <a:t>21.12.2016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E2DA13C-C096-485D-ADB1-1EC2E74B99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36E0E688-5B35-432F-AE1D-D764933839AD}" type="datetimeFigureOut">
              <a:rPr lang="ru-RU" smtClean="0"/>
              <a:pPr/>
              <a:t>21.12.2016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E2DA13C-C096-485D-ADB1-1EC2E74B99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6E0E688-5B35-432F-AE1D-D764933839AD}" type="datetimeFigureOut">
              <a:rPr lang="ru-RU" smtClean="0"/>
              <a:pPr/>
              <a:t>21.12.2016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E2DA13C-C096-485D-ADB1-1EC2E74B990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36E0E688-5B35-432F-AE1D-D764933839AD}" type="datetimeFigureOut">
              <a:rPr lang="ru-RU" smtClean="0"/>
              <a:pPr/>
              <a:t>21.12.2016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E2DA13C-C096-485D-ADB1-1EC2E74B990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142853"/>
            <a:ext cx="8501122" cy="1143007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>
                <a:solidFill>
                  <a:srgbClr val="0070C0"/>
                </a:solidFill>
              </a:rPr>
              <a:t>Муниципальное бюджетное общеобразовательное учреждение</a:t>
            </a:r>
            <a:br>
              <a:rPr lang="ru-RU" sz="2000" b="1" dirty="0">
                <a:solidFill>
                  <a:srgbClr val="0070C0"/>
                </a:solidFill>
              </a:rPr>
            </a:br>
            <a:r>
              <a:rPr lang="ru-RU" sz="2000" b="1" dirty="0">
                <a:solidFill>
                  <a:srgbClr val="0070C0"/>
                </a:solidFill>
              </a:rPr>
              <a:t>«Весьегонская средняя общеобразовательная школа»</a:t>
            </a: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1000108"/>
            <a:ext cx="8429684" cy="5357850"/>
          </a:xfrm>
        </p:spPr>
        <p:txBody>
          <a:bodyPr>
            <a:normAutofit fontScale="40000" lnSpcReduction="20000"/>
          </a:bodyPr>
          <a:lstStyle/>
          <a:p>
            <a:pPr algn="ctr"/>
            <a:r>
              <a:rPr lang="ru-RU" sz="7000" b="1" dirty="0">
                <a:solidFill>
                  <a:schemeClr val="accent2"/>
                </a:solidFill>
              </a:rPr>
              <a:t>Исследовательская работа</a:t>
            </a:r>
          </a:p>
          <a:p>
            <a:r>
              <a:rPr lang="ru-RU" sz="4400" b="1" dirty="0"/>
              <a:t> </a:t>
            </a:r>
          </a:p>
          <a:p>
            <a:pPr algn="ctr"/>
            <a:r>
              <a:rPr lang="ru-RU" sz="5900" b="1" i="1" dirty="0">
                <a:solidFill>
                  <a:srgbClr val="7030A0"/>
                </a:solidFill>
              </a:rPr>
              <a:t>«Туристический маршрут</a:t>
            </a:r>
            <a:endParaRPr lang="ru-RU" sz="5900" b="1" dirty="0">
              <a:solidFill>
                <a:srgbClr val="7030A0"/>
              </a:solidFill>
            </a:endParaRPr>
          </a:p>
          <a:p>
            <a:r>
              <a:rPr lang="ru-RU" sz="5900" b="1" i="1" dirty="0">
                <a:solidFill>
                  <a:srgbClr val="7030A0"/>
                </a:solidFill>
              </a:rPr>
              <a:t> по историческим местам Весьегонского района»</a:t>
            </a:r>
            <a:endParaRPr lang="ru-RU" sz="5900" b="1" dirty="0">
              <a:solidFill>
                <a:srgbClr val="7030A0"/>
              </a:solidFill>
            </a:endParaRPr>
          </a:p>
          <a:p>
            <a:r>
              <a:rPr lang="ru-RU" sz="5900" b="1" i="1" dirty="0">
                <a:solidFill>
                  <a:srgbClr val="7030A0"/>
                </a:solidFill>
              </a:rPr>
              <a:t> </a:t>
            </a:r>
            <a:endParaRPr lang="ru-RU" sz="5900" b="1" dirty="0">
              <a:solidFill>
                <a:srgbClr val="7030A0"/>
              </a:solidFill>
            </a:endParaRPr>
          </a:p>
          <a:p>
            <a:pPr algn="ctr"/>
            <a:r>
              <a:rPr lang="en-US" sz="5900" b="1" i="1" dirty="0">
                <a:solidFill>
                  <a:srgbClr val="7030A0"/>
                </a:solidFill>
              </a:rPr>
              <a:t>«Tourist routes in historic </a:t>
            </a:r>
            <a:r>
              <a:rPr lang="en-US" sz="5900" b="1" i="1" dirty="0" smtClean="0">
                <a:solidFill>
                  <a:srgbClr val="7030A0"/>
                </a:solidFill>
              </a:rPr>
              <a:t>places </a:t>
            </a:r>
            <a:r>
              <a:rPr lang="ru-RU" sz="5900" b="1" i="1" dirty="0" smtClean="0">
                <a:solidFill>
                  <a:srgbClr val="7030A0"/>
                </a:solidFill>
              </a:rPr>
              <a:t>                                                   </a:t>
            </a:r>
            <a:r>
              <a:rPr lang="en-US" sz="5900" b="1" i="1" dirty="0" smtClean="0">
                <a:solidFill>
                  <a:srgbClr val="7030A0"/>
                </a:solidFill>
              </a:rPr>
              <a:t>of </a:t>
            </a:r>
            <a:r>
              <a:rPr lang="en-US" sz="5900" b="1" i="1" dirty="0">
                <a:solidFill>
                  <a:srgbClr val="7030A0"/>
                </a:solidFill>
              </a:rPr>
              <a:t>Vesyegonsk District»</a:t>
            </a:r>
            <a:endParaRPr lang="ru-RU" sz="5900" b="1" dirty="0">
              <a:solidFill>
                <a:srgbClr val="7030A0"/>
              </a:solidFill>
            </a:endParaRPr>
          </a:p>
          <a:p>
            <a:r>
              <a:rPr lang="ru-RU" b="1" dirty="0"/>
              <a:t> </a:t>
            </a:r>
          </a:p>
          <a:p>
            <a:r>
              <a:rPr lang="ru-RU" b="1" dirty="0"/>
              <a:t> </a:t>
            </a:r>
          </a:p>
          <a:p>
            <a:pPr algn="r"/>
            <a:r>
              <a:rPr lang="en-US" b="1" dirty="0">
                <a:solidFill>
                  <a:schemeClr val="accent1"/>
                </a:solidFill>
              </a:rPr>
              <a:t>                                        </a:t>
            </a:r>
            <a:r>
              <a:rPr lang="ru-RU" sz="4200" b="1" dirty="0">
                <a:solidFill>
                  <a:schemeClr val="accent1"/>
                </a:solidFill>
              </a:rPr>
              <a:t>Работу выполнили</a:t>
            </a:r>
          </a:p>
          <a:p>
            <a:pPr algn="r"/>
            <a:r>
              <a:rPr lang="ru-RU" sz="4200" b="1" dirty="0">
                <a:solidFill>
                  <a:schemeClr val="accent1"/>
                </a:solidFill>
              </a:rPr>
              <a:t>                                                обучающиеся 10 класса</a:t>
            </a:r>
          </a:p>
          <a:p>
            <a:pPr algn="r"/>
            <a:r>
              <a:rPr lang="ru-RU" sz="4200" b="1" dirty="0">
                <a:solidFill>
                  <a:schemeClr val="accent1"/>
                </a:solidFill>
              </a:rPr>
              <a:t>                                                                Лобышева Вероника, Павлова Ия</a:t>
            </a:r>
          </a:p>
          <a:p>
            <a:pPr algn="r"/>
            <a:r>
              <a:rPr lang="ru-RU" sz="4200" b="1" dirty="0">
                <a:solidFill>
                  <a:schemeClr val="accent1"/>
                </a:solidFill>
              </a:rPr>
              <a:t>                 Руководители работы</a:t>
            </a:r>
          </a:p>
          <a:p>
            <a:pPr algn="r"/>
            <a:r>
              <a:rPr lang="ru-RU" sz="4200" b="1" dirty="0">
                <a:solidFill>
                  <a:schemeClr val="accent1"/>
                </a:solidFill>
              </a:rPr>
              <a:t>                 Лютова Ирина Владимировна </a:t>
            </a:r>
          </a:p>
          <a:p>
            <a:pPr algn="r"/>
            <a:r>
              <a:rPr lang="ru-RU" sz="4200" b="1" dirty="0">
                <a:solidFill>
                  <a:schemeClr val="accent1"/>
                </a:solidFill>
              </a:rPr>
              <a:t>           Полубенцева Елена Викторовна</a:t>
            </a:r>
          </a:p>
          <a:p>
            <a:r>
              <a:rPr lang="ru-RU" sz="4200" b="1" dirty="0">
                <a:solidFill>
                  <a:schemeClr val="accent1"/>
                </a:solidFill>
              </a:rPr>
              <a:t> </a:t>
            </a:r>
          </a:p>
          <a:p>
            <a:r>
              <a:rPr lang="ru-RU" b="1" dirty="0"/>
              <a:t> </a:t>
            </a:r>
          </a:p>
          <a:p>
            <a:r>
              <a:rPr lang="ru-RU" sz="4500" b="1" dirty="0">
                <a:solidFill>
                  <a:schemeClr val="accent2"/>
                </a:solidFill>
              </a:rPr>
              <a:t>Весьегонск</a:t>
            </a:r>
          </a:p>
          <a:p>
            <a:r>
              <a:rPr lang="ru-RU" sz="4500" b="1" dirty="0">
                <a:solidFill>
                  <a:schemeClr val="accent2"/>
                </a:solidFill>
              </a:rPr>
              <a:t>2016 год</a:t>
            </a:r>
          </a:p>
          <a:p>
            <a:endParaRPr lang="ru-RU" dirty="0"/>
          </a:p>
        </p:txBody>
      </p:sp>
      <p:pic>
        <p:nvPicPr>
          <p:cNvPr id="4" name="Picture 3" descr="C:\Users\Сергей\Desktop\Coat_of_Arms_of_Vesyegonsk_(Tver_oblast)_(1780)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3418298"/>
            <a:ext cx="2357454" cy="3035116"/>
          </a:xfrm>
          <a:prstGeom prst="roundRect">
            <a:avLst>
              <a:gd name="adj" fmla="val 11111"/>
            </a:avLst>
          </a:prstGeom>
          <a:ln w="190500" cap="rnd">
            <a:solidFill>
              <a:srgbClr val="FFFF00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Церковь Рождества Христова в Григорково (бывшее село Титовское). Весьегонский район Тверской области. Фотография.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1238640" y="1481138"/>
            <a:ext cx="666672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/>
            </a:r>
            <a:br>
              <a:rPr lang="en-US" b="1" dirty="0" smtClean="0">
                <a:solidFill>
                  <a:srgbClr val="FF0000"/>
                </a:solidFill>
              </a:rPr>
            </a:br>
            <a:r>
              <a:rPr lang="en-US" b="1" dirty="0" smtClean="0">
                <a:solidFill>
                  <a:srgbClr val="FF0000"/>
                </a:solidFill>
              </a:rPr>
              <a:t>The </a:t>
            </a:r>
            <a:r>
              <a:rPr lang="en-US" b="1" dirty="0">
                <a:solidFill>
                  <a:srgbClr val="FF0000"/>
                </a:solidFill>
              </a:rPr>
              <a:t>Church of the </a:t>
            </a:r>
            <a:r>
              <a:rPr lang="en-US" b="1" dirty="0" smtClean="0">
                <a:solidFill>
                  <a:srgbClr val="FF0000"/>
                </a:solidFill>
              </a:rPr>
              <a:t>Nativity </a:t>
            </a:r>
            <a:r>
              <a:rPr lang="ru-RU" b="1" dirty="0" smtClean="0">
                <a:solidFill>
                  <a:srgbClr val="FF0000"/>
                </a:solidFill>
              </a:rPr>
              <a:t>                       </a:t>
            </a:r>
            <a:r>
              <a:rPr lang="en-US" b="1" dirty="0" smtClean="0">
                <a:solidFill>
                  <a:srgbClr val="FF0000"/>
                </a:solidFill>
              </a:rPr>
              <a:t>in </a:t>
            </a:r>
            <a:r>
              <a:rPr lang="en-US" b="1" dirty="0">
                <a:solidFill>
                  <a:srgbClr val="FF0000"/>
                </a:solidFill>
              </a:rPr>
              <a:t>the village Grigorkovo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олокольня церкви Покрова Пресвятой Богородицы, Чистая Дуброва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2714612" y="1714488"/>
            <a:ext cx="3270762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/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sz="3600" b="1" dirty="0" smtClean="0">
                <a:solidFill>
                  <a:srgbClr val="FF0000"/>
                </a:solidFill>
              </a:rPr>
              <a:t>The </a:t>
            </a:r>
            <a:r>
              <a:rPr lang="en-US" sz="3600" b="1" dirty="0">
                <a:solidFill>
                  <a:srgbClr val="FF0000"/>
                </a:solidFill>
              </a:rPr>
              <a:t>Church of the Intercession of the Holy </a:t>
            </a:r>
            <a:r>
              <a:rPr lang="en-US" sz="3600" b="1" dirty="0" smtClean="0">
                <a:solidFill>
                  <a:srgbClr val="FF0000"/>
                </a:solidFill>
              </a:rPr>
              <a:t>Virgin in </a:t>
            </a:r>
            <a:r>
              <a:rPr lang="en-US" sz="3600" b="1" dirty="0">
                <a:solidFill>
                  <a:srgbClr val="FF0000"/>
                </a:solidFill>
              </a:rPr>
              <a:t>Chistaya Dubrova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://photo.foto-planeta.com/view/1/1/7/chamerovo-11707.jpg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1552323" y="1481138"/>
            <a:ext cx="6039353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/>
            </a:r>
            <a:br>
              <a:rPr lang="en-US" b="1" dirty="0" smtClean="0">
                <a:solidFill>
                  <a:srgbClr val="FF0000"/>
                </a:solidFill>
              </a:rPr>
            </a:br>
            <a:r>
              <a:rPr lang="en-US" b="1" dirty="0" smtClean="0">
                <a:solidFill>
                  <a:srgbClr val="FF0000"/>
                </a:solidFill>
              </a:rPr>
              <a:t>The </a:t>
            </a:r>
            <a:r>
              <a:rPr lang="en-US" b="1" dirty="0">
                <a:solidFill>
                  <a:srgbClr val="FF0000"/>
                </a:solidFill>
              </a:rPr>
              <a:t>Kazan </a:t>
            </a:r>
            <a:r>
              <a:rPr lang="en-US" b="1" dirty="0" smtClean="0">
                <a:solidFill>
                  <a:srgbClr val="FF0000"/>
                </a:solidFill>
              </a:rPr>
              <a:t>Church                                                    in </a:t>
            </a:r>
            <a:r>
              <a:rPr lang="en-US" b="1" dirty="0">
                <a:solidFill>
                  <a:srgbClr val="FF0000"/>
                </a:solidFill>
              </a:rPr>
              <a:t>the village Chamerovo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SL275846.JPG"/>
          <p:cNvPicPr>
            <a:picLocks noGrp="1"/>
          </p:cNvPicPr>
          <p:nvPr>
            <p:ph idx="1"/>
          </p:nvPr>
        </p:nvPicPr>
        <p:blipFill>
          <a:blip r:embed="rId2" cstate="print"/>
          <a:srcRect b="14130"/>
          <a:stretch>
            <a:fillRect/>
          </a:stretch>
        </p:blipFill>
        <p:spPr bwMode="auto">
          <a:xfrm>
            <a:off x="571472" y="1214422"/>
            <a:ext cx="3571900" cy="4071966"/>
          </a:xfrm>
          <a:prstGeom prst="rect">
            <a:avLst/>
          </a:prstGeom>
          <a:ln w="127000" cap="sq">
            <a:noFill/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358246" cy="86834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en-US" b="1" dirty="0" smtClean="0">
                <a:solidFill>
                  <a:srgbClr val="FF0000"/>
                </a:solidFill>
              </a:rPr>
              <a:t>The </a:t>
            </a:r>
            <a:r>
              <a:rPr lang="en-US" b="1" dirty="0" smtClean="0">
                <a:solidFill>
                  <a:srgbClr val="FF0000"/>
                </a:solidFill>
              </a:rPr>
              <a:t>river </a:t>
            </a:r>
            <a:r>
              <a:rPr lang="en-US" b="1" dirty="0">
                <a:solidFill>
                  <a:srgbClr val="FF0000"/>
                </a:solidFill>
              </a:rPr>
              <a:t>Syroverka</a:t>
            </a:r>
            <a:r>
              <a:rPr lang="ru-RU" b="1" dirty="0">
                <a:solidFill>
                  <a:srgbClr val="FF0000"/>
                </a:solidFill>
              </a:rPr>
              <a:t/>
            </a:r>
            <a:br>
              <a:rPr lang="ru-RU" b="1" dirty="0">
                <a:solidFill>
                  <a:srgbClr val="FF0000"/>
                </a:solidFill>
              </a:rPr>
            </a:b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5" name="Рисунок 4" descr="http://mw2.google.com/mw-panoramio/photos/medium/40543755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1214422"/>
            <a:ext cx="4286280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>
            <a:lum bright="-10000"/>
          </a:blip>
          <a:srcRect/>
          <a:stretch>
            <a:fillRect/>
          </a:stretch>
        </p:blipFill>
        <p:spPr bwMode="auto">
          <a:xfrm>
            <a:off x="571472" y="1571612"/>
            <a:ext cx="7858180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en-US" b="1" dirty="0" smtClean="0">
                <a:solidFill>
                  <a:srgbClr val="FF0000"/>
                </a:solidFill>
              </a:rPr>
              <a:t>Manicured </a:t>
            </a:r>
            <a:r>
              <a:rPr lang="en-US" b="1" dirty="0">
                <a:solidFill>
                  <a:srgbClr val="FF0000"/>
                </a:solidFill>
              </a:rPr>
              <a:t>fields </a:t>
            </a:r>
            <a:r>
              <a:rPr lang="en-US" b="1" dirty="0" smtClean="0">
                <a:solidFill>
                  <a:srgbClr val="FF0000"/>
                </a:solidFill>
              </a:rPr>
              <a:t>in</a:t>
            </a:r>
            <a:r>
              <a:rPr lang="ru-RU" b="1" dirty="0" smtClean="0">
                <a:solidFill>
                  <a:srgbClr val="FF0000"/>
                </a:solidFill>
              </a:rPr>
              <a:t>                            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>
                <a:solidFill>
                  <a:srgbClr val="FF0000"/>
                </a:solidFill>
              </a:rPr>
              <a:t>"Hahilevo field."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://www.spasi-hram.ru/sites/default/files/nikola-vysoka.jpg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1952625" y="1777206"/>
            <a:ext cx="5238750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/>
            </a:r>
            <a:br>
              <a:rPr lang="en-US" b="1" dirty="0" smtClean="0">
                <a:solidFill>
                  <a:srgbClr val="FF0000"/>
                </a:solidFill>
              </a:rPr>
            </a:br>
            <a:r>
              <a:rPr lang="en-US" b="1" dirty="0" smtClean="0">
                <a:solidFill>
                  <a:srgbClr val="FF0000"/>
                </a:solidFill>
              </a:rPr>
              <a:t>The </a:t>
            </a:r>
            <a:r>
              <a:rPr lang="en-US" b="1" dirty="0">
                <a:solidFill>
                  <a:srgbClr val="FF0000"/>
                </a:solidFill>
              </a:rPr>
              <a:t>Church of the </a:t>
            </a:r>
            <a:r>
              <a:rPr lang="en-US" b="1" dirty="0" smtClean="0">
                <a:solidFill>
                  <a:srgbClr val="FF0000"/>
                </a:solidFill>
              </a:rPr>
              <a:t>Transfiguration                 in Nikola </a:t>
            </a:r>
            <a:r>
              <a:rPr lang="en-US" b="1" dirty="0">
                <a:solidFill>
                  <a:srgbClr val="FF0000"/>
                </a:solidFill>
              </a:rPr>
              <a:t>Vysoka village</a:t>
            </a:r>
            <a:r>
              <a:rPr lang="ru-RU" b="1" dirty="0">
                <a:solidFill>
                  <a:srgbClr val="FF0000"/>
                </a:solidFill>
              </a:rPr>
              <a:t/>
            </a:r>
            <a:br>
              <a:rPr lang="ru-RU" b="1" dirty="0">
                <a:solidFill>
                  <a:srgbClr val="FF0000"/>
                </a:solidFill>
              </a:rPr>
            </a:b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://2.bp.blogspot.com/--T3CPphAE3I/VZIz2EFwbHI/AAAAAAAAJTE/yPc6CKQTmQY/s1600/P1140047.JPG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1214414" y="1500174"/>
            <a:ext cx="7358114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</a:rPr>
              <a:t>Birch Grove in</a:t>
            </a:r>
            <a:r>
              <a:rPr lang="ru-RU" sz="4000" b="1" dirty="0">
                <a:solidFill>
                  <a:srgbClr val="FF0000"/>
                </a:solidFill>
              </a:rPr>
              <a:t>  </a:t>
            </a:r>
            <a:r>
              <a:rPr lang="en-US" sz="4000" b="1" dirty="0">
                <a:solidFill>
                  <a:srgbClr val="FF0000"/>
                </a:solidFill>
              </a:rPr>
              <a:t>Dyudikovo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_0010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357298"/>
            <a:ext cx="8001056" cy="4929222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Birchwood in Romanovskoe</a:t>
            </a:r>
            <a:r>
              <a:rPr lang="ru-RU" b="1" dirty="0">
                <a:solidFill>
                  <a:srgbClr val="FF0000"/>
                </a:solidFill>
              </a:rPr>
              <a:t/>
            </a:r>
            <a:br>
              <a:rPr lang="ru-RU" b="1" dirty="0">
                <a:solidFill>
                  <a:srgbClr val="FF0000"/>
                </a:solidFill>
              </a:rPr>
            </a:b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_0007"/>
          <p:cNvPicPr>
            <a:picLocks noGrp="1"/>
          </p:cNvPicPr>
          <p:nvPr>
            <p:ph idx="1"/>
          </p:nvPr>
        </p:nvPicPr>
        <p:blipFill>
          <a:blip r:embed="rId2" cstate="print"/>
          <a:srcRect r="6200" b="6632"/>
          <a:stretch>
            <a:fillRect/>
          </a:stretch>
        </p:blipFill>
        <p:spPr bwMode="auto">
          <a:xfrm>
            <a:off x="1428728" y="1285860"/>
            <a:ext cx="6429420" cy="5143536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en-US" b="1" dirty="0" smtClean="0">
                <a:solidFill>
                  <a:srgbClr val="FF0000"/>
                </a:solidFill>
              </a:rPr>
              <a:t>The </a:t>
            </a:r>
            <a:r>
              <a:rPr lang="en-US" b="1" dirty="0">
                <a:solidFill>
                  <a:srgbClr val="FF0000"/>
                </a:solidFill>
              </a:rPr>
              <a:t>cedar Ust</a:t>
            </a:r>
            <a:r>
              <a:rPr lang="ru-RU" b="1" dirty="0">
                <a:solidFill>
                  <a:srgbClr val="FF0000"/>
                </a:solidFill>
              </a:rPr>
              <a:t>-</a:t>
            </a:r>
            <a:r>
              <a:rPr lang="en-US" b="1" dirty="0">
                <a:solidFill>
                  <a:srgbClr val="FF0000"/>
                </a:solidFill>
              </a:rPr>
              <a:t>Lamsky</a:t>
            </a:r>
            <a:r>
              <a:rPr lang="ru-RU" b="1" dirty="0">
                <a:solidFill>
                  <a:srgbClr val="FF0000"/>
                </a:solidFill>
              </a:rPr>
              <a:t/>
            </a:r>
            <a:br>
              <a:rPr lang="ru-RU" b="1" dirty="0">
                <a:solidFill>
                  <a:srgbClr val="FF0000"/>
                </a:solidFill>
              </a:rPr>
            </a:b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>
              <a:buNone/>
            </a:pPr>
            <a:r>
              <a:rPr lang="en-US" sz="4400" b="1" dirty="0">
                <a:solidFill>
                  <a:srgbClr val="7030A0"/>
                </a:solidFill>
              </a:rPr>
              <a:t>As a result, tourists will learn the history of the south-eastern part of Vesyegonsk district, </a:t>
            </a:r>
            <a:r>
              <a:rPr lang="en-US" sz="4400" b="1" dirty="0" smtClean="0">
                <a:solidFill>
                  <a:srgbClr val="7030A0"/>
                </a:solidFill>
              </a:rPr>
              <a:t>                           its </a:t>
            </a:r>
            <a:r>
              <a:rPr lang="en-US" sz="4400" b="1" dirty="0">
                <a:solidFill>
                  <a:srgbClr val="7030A0"/>
                </a:solidFill>
              </a:rPr>
              <a:t>attractions; discover new natural monuments </a:t>
            </a:r>
            <a:r>
              <a:rPr lang="en-US" sz="4400" b="1" dirty="0" smtClean="0">
                <a:solidFill>
                  <a:srgbClr val="7030A0"/>
                </a:solidFill>
              </a:rPr>
              <a:t>                             during </a:t>
            </a:r>
            <a:r>
              <a:rPr lang="en-US" sz="4400" b="1" dirty="0">
                <a:solidFill>
                  <a:srgbClr val="7030A0"/>
                </a:solidFill>
              </a:rPr>
              <a:t>their traveling.</a:t>
            </a:r>
            <a:endParaRPr lang="ru-RU" sz="4400" b="1" dirty="0">
              <a:solidFill>
                <a:srgbClr val="7030A0"/>
              </a:solidFill>
            </a:endParaRP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</a:rPr>
              <a:t>Conclusion </a:t>
            </a:r>
            <a:endParaRPr lang="ru-RU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42928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b="1" dirty="0">
                <a:solidFill>
                  <a:srgbClr val="7030A0"/>
                </a:solidFill>
              </a:rPr>
              <a:t>Vesyegonsk District is the most northern in the Tver region is located on the shore of the man-made sea of Rybinsk Reservoir.</a:t>
            </a:r>
            <a:endParaRPr lang="ru-RU" b="1" dirty="0">
              <a:solidFill>
                <a:srgbClr val="7030A0"/>
              </a:solidFill>
            </a:endParaRPr>
          </a:p>
          <a:p>
            <a:pPr algn="ctr">
              <a:buNone/>
            </a:pPr>
            <a:r>
              <a:rPr lang="en-US" b="1" dirty="0">
                <a:solidFill>
                  <a:srgbClr val="7030A0"/>
                </a:solidFill>
              </a:rPr>
              <a:t>This region is the natural beauty of forests, wetlands, rivers; many still seem like a "backwater". But in this "bear corner" there are unique objects created not only nature, but also the hands of good and hardworking people. This is a land where the intertwined Russian and Karelian culture.</a:t>
            </a:r>
            <a:endParaRPr lang="ru-RU" b="1" dirty="0">
              <a:solidFill>
                <a:srgbClr val="7030A0"/>
              </a:solidFill>
            </a:endParaRP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Introduction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500726"/>
          </a:xfrm>
        </p:spPr>
        <p:txBody>
          <a:bodyPr/>
          <a:lstStyle/>
          <a:p>
            <a:pPr algn="ctr">
              <a:buNone/>
            </a:pPr>
            <a:r>
              <a:rPr lang="en-US" sz="4000" b="1" dirty="0" smtClean="0">
                <a:solidFill>
                  <a:srgbClr val="7030A0"/>
                </a:solidFill>
              </a:rPr>
              <a:t>The </a:t>
            </a:r>
            <a:r>
              <a:rPr lang="en-US" sz="4000" b="1" dirty="0">
                <a:solidFill>
                  <a:srgbClr val="7030A0"/>
                </a:solidFill>
              </a:rPr>
              <a:t>development of tourism in Vesyegonsk District is a priority in the economy. The district has monuments of nature, architecture, archeology and history, which we would like to introduce the guests of our city and region.</a:t>
            </a:r>
            <a:endParaRPr lang="ru-RU" sz="4000" b="1" dirty="0">
              <a:solidFill>
                <a:srgbClr val="7030A0"/>
              </a:solidFill>
            </a:endParaRP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Urgency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214974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en-US" sz="4800" b="1" dirty="0" smtClean="0">
                <a:solidFill>
                  <a:srgbClr val="7030A0"/>
                </a:solidFill>
              </a:rPr>
              <a:t>The </a:t>
            </a:r>
            <a:r>
              <a:rPr lang="en-US" sz="4800" b="1" dirty="0">
                <a:solidFill>
                  <a:srgbClr val="7030A0"/>
                </a:solidFill>
              </a:rPr>
              <a:t>tourist route which we proposed will be interesting and entertaining for the guests of our city and region. We want to offer the travel route on the south-eastern part of the district Vesyegonsk.</a:t>
            </a:r>
            <a:endParaRPr lang="ru-RU" sz="4800" b="1" dirty="0">
              <a:solidFill>
                <a:srgbClr val="7030A0"/>
              </a:solidFill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</a:rPr>
              <a:t>Hypothesis</a:t>
            </a:r>
            <a:endParaRPr lang="ru-RU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214974"/>
          </a:xfrm>
        </p:spPr>
        <p:txBody>
          <a:bodyPr>
            <a:normAutofit lnSpcReduction="10000"/>
          </a:bodyPr>
          <a:lstStyle/>
          <a:p>
            <a:pPr algn="ctr"/>
            <a:r>
              <a:rPr lang="en-US" sz="4000" b="1" dirty="0" smtClean="0">
                <a:solidFill>
                  <a:srgbClr val="7030A0"/>
                </a:solidFill>
              </a:rPr>
              <a:t> </a:t>
            </a:r>
            <a:r>
              <a:rPr lang="en-US" sz="4000" b="1" dirty="0">
                <a:solidFill>
                  <a:srgbClr val="7030A0"/>
                </a:solidFill>
              </a:rPr>
              <a:t>Explore the monuments of nature Vesyegonsk District;</a:t>
            </a:r>
            <a:endParaRPr lang="ru-RU" sz="4000" b="1" dirty="0">
              <a:solidFill>
                <a:srgbClr val="7030A0"/>
              </a:solidFill>
            </a:endParaRPr>
          </a:p>
          <a:p>
            <a:pPr algn="ctr"/>
            <a:r>
              <a:rPr lang="en-US" sz="4000" b="1" dirty="0" smtClean="0">
                <a:solidFill>
                  <a:srgbClr val="7030A0"/>
                </a:solidFill>
              </a:rPr>
              <a:t> </a:t>
            </a:r>
            <a:r>
              <a:rPr lang="en-US" sz="4000" b="1" dirty="0">
                <a:solidFill>
                  <a:srgbClr val="7030A0"/>
                </a:solidFill>
              </a:rPr>
              <a:t>To instill a love for the native land;</a:t>
            </a:r>
            <a:endParaRPr lang="ru-RU" sz="4000" b="1" dirty="0">
              <a:solidFill>
                <a:srgbClr val="7030A0"/>
              </a:solidFill>
            </a:endParaRPr>
          </a:p>
          <a:p>
            <a:pPr algn="ctr"/>
            <a:r>
              <a:rPr lang="en-US" sz="4000" b="1" dirty="0" smtClean="0">
                <a:solidFill>
                  <a:srgbClr val="7030A0"/>
                </a:solidFill>
              </a:rPr>
              <a:t> </a:t>
            </a:r>
            <a:r>
              <a:rPr lang="en-US" sz="4000" b="1" dirty="0">
                <a:solidFill>
                  <a:srgbClr val="7030A0"/>
                </a:solidFill>
              </a:rPr>
              <a:t>To introduce visitors with the monuments of </a:t>
            </a:r>
            <a:r>
              <a:rPr lang="en-US" sz="4000" b="1" dirty="0" smtClean="0">
                <a:solidFill>
                  <a:srgbClr val="7030A0"/>
                </a:solidFill>
              </a:rPr>
              <a:t>                               architecture </a:t>
            </a:r>
            <a:r>
              <a:rPr lang="en-US" sz="4000" b="1" dirty="0">
                <a:solidFill>
                  <a:srgbClr val="7030A0"/>
                </a:solidFill>
              </a:rPr>
              <a:t>and archeology;</a:t>
            </a:r>
            <a:endParaRPr lang="ru-RU" sz="4000" b="1" dirty="0">
              <a:solidFill>
                <a:srgbClr val="7030A0"/>
              </a:solidFill>
            </a:endParaRPr>
          </a:p>
          <a:p>
            <a:pPr algn="ctr"/>
            <a:r>
              <a:rPr lang="en-US" sz="4000" b="1" dirty="0" smtClean="0">
                <a:solidFill>
                  <a:srgbClr val="7030A0"/>
                </a:solidFill>
              </a:rPr>
              <a:t> </a:t>
            </a:r>
            <a:r>
              <a:rPr lang="en-US" sz="4000" b="1" dirty="0">
                <a:solidFill>
                  <a:srgbClr val="7030A0"/>
                </a:solidFill>
              </a:rPr>
              <a:t>To introduce visitors with natural monuments. </a:t>
            </a:r>
            <a:endParaRPr lang="ru-RU" sz="4000" b="1" dirty="0">
              <a:solidFill>
                <a:srgbClr val="7030A0"/>
              </a:solidFill>
            </a:endParaRP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</a:rPr>
              <a:t>Aims of the study</a:t>
            </a:r>
            <a:endParaRPr lang="ru-RU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/>
          <a:lstStyle/>
          <a:p>
            <a:pPr algn="ctr"/>
            <a:r>
              <a:rPr lang="en-US" sz="4400" b="1" dirty="0">
                <a:solidFill>
                  <a:srgbClr val="7030A0"/>
                </a:solidFill>
              </a:rPr>
              <a:t>To arouse interest in the study and protection </a:t>
            </a:r>
            <a:r>
              <a:rPr lang="en-US" sz="4400" b="1" dirty="0" smtClean="0">
                <a:solidFill>
                  <a:srgbClr val="7030A0"/>
                </a:solidFill>
              </a:rPr>
              <a:t>of                                  small </a:t>
            </a:r>
            <a:r>
              <a:rPr lang="en-US" sz="4400" b="1" dirty="0">
                <a:solidFill>
                  <a:srgbClr val="7030A0"/>
                </a:solidFill>
              </a:rPr>
              <a:t>homeland.</a:t>
            </a:r>
            <a:endParaRPr lang="ru-RU" sz="4400" b="1" dirty="0">
              <a:solidFill>
                <a:srgbClr val="7030A0"/>
              </a:solidFill>
            </a:endParaRPr>
          </a:p>
          <a:p>
            <a:pPr algn="ctr">
              <a:buNone/>
            </a:pPr>
            <a:r>
              <a:rPr lang="en-US" sz="4400" b="1" dirty="0">
                <a:solidFill>
                  <a:srgbClr val="7030A0"/>
                </a:solidFill>
              </a:rPr>
              <a:t>• To impart a sense of patriotism and love for the native land.</a:t>
            </a:r>
            <a:endParaRPr lang="ru-RU" sz="4400" b="1" dirty="0">
              <a:solidFill>
                <a:srgbClr val="7030A0"/>
              </a:solidFill>
            </a:endParaRP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</a:rPr>
              <a:t>Tasks</a:t>
            </a:r>
            <a:endParaRPr lang="ru-RU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928688"/>
            <a:ext cx="7643866" cy="57864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Travel Route</a:t>
            </a:r>
            <a:r>
              <a:rPr lang="ru-RU" b="1" dirty="0">
                <a:solidFill>
                  <a:srgbClr val="FF0000"/>
                </a:solidFill>
              </a:rPr>
              <a:t/>
            </a:r>
            <a:br>
              <a:rPr lang="ru-RU" b="1" dirty="0">
                <a:solidFill>
                  <a:srgbClr val="FF0000"/>
                </a:solidFill>
              </a:rPr>
            </a:b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s://2.bp.blogspot.com/-fO67p8okiPw/Vx9j-iDlOHI/AAAAAAAABU0/LIP1CpKHWvsP4e9Y6j4ei-5NTIBb2_kHQCLcB/s1600/%25D0%25BE%25D0%25BF%25D0%25BF%25D0%25BE.jpg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1571604" y="2000240"/>
            <a:ext cx="6034616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The monument to soldiers-liberators during World War II </a:t>
            </a:r>
            <a:r>
              <a:rPr lang="ru-RU" b="1" dirty="0" smtClean="0">
                <a:solidFill>
                  <a:srgbClr val="FF0000"/>
                </a:solidFill>
              </a:rPr>
              <a:t>                 </a:t>
            </a:r>
            <a:r>
              <a:rPr lang="en-US" b="1" dirty="0" smtClean="0">
                <a:solidFill>
                  <a:srgbClr val="FF0000"/>
                </a:solidFill>
              </a:rPr>
              <a:t>in </a:t>
            </a:r>
            <a:r>
              <a:rPr lang="en-US" b="1" dirty="0">
                <a:solidFill>
                  <a:srgbClr val="FF0000"/>
                </a:solidFill>
              </a:rPr>
              <a:t>Ivanovo village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 l="53806" t="47722" b="1142"/>
          <a:stretch>
            <a:fillRect/>
          </a:stretch>
        </p:blipFill>
        <p:spPr bwMode="auto">
          <a:xfrm rot="5400000">
            <a:off x="2000229" y="285728"/>
            <a:ext cx="5000661" cy="7429553"/>
          </a:xfrm>
          <a:prstGeom prst="rect">
            <a:avLst/>
          </a:prstGeom>
          <a:ln w="88900" cap="sq" cmpd="thickThin">
            <a:noFill/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/>
            </a:r>
            <a:br>
              <a:rPr lang="en-US" b="1" dirty="0" smtClean="0">
                <a:solidFill>
                  <a:srgbClr val="FF0000"/>
                </a:solidFill>
              </a:rPr>
            </a:br>
            <a:r>
              <a:rPr lang="en-US" b="1" dirty="0" smtClean="0">
                <a:solidFill>
                  <a:srgbClr val="FF0000"/>
                </a:solidFill>
              </a:rPr>
              <a:t>Shakhovsky- </a:t>
            </a:r>
            <a:r>
              <a:rPr lang="en-US" b="1" dirty="0">
                <a:solidFill>
                  <a:srgbClr val="FF0000"/>
                </a:solidFill>
              </a:rPr>
              <a:t>Poyarkov’s manor </a:t>
            </a:r>
            <a:r>
              <a:rPr lang="en-US" b="1" dirty="0" smtClean="0">
                <a:solidFill>
                  <a:srgbClr val="FF0000"/>
                </a:solidFill>
              </a:rPr>
              <a:t>park in </a:t>
            </a:r>
            <a:r>
              <a:rPr lang="en-US" b="1" dirty="0">
                <a:solidFill>
                  <a:srgbClr val="FF0000"/>
                </a:solidFill>
              </a:rPr>
              <a:t>Voskhod, near Ivanovo</a:t>
            </a:r>
            <a:r>
              <a:rPr lang="ru-RU" b="1" dirty="0">
                <a:solidFill>
                  <a:srgbClr val="FF0000"/>
                </a:solidFill>
              </a:rPr>
              <a:t/>
            </a:r>
            <a:br>
              <a:rPr lang="ru-RU" b="1" dirty="0">
                <a:solidFill>
                  <a:srgbClr val="FF0000"/>
                </a:solidFill>
              </a:rPr>
            </a:b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49</TotalTime>
  <Words>287</Words>
  <Application>Microsoft Office PowerPoint</Application>
  <PresentationFormat>Экран (4:3)</PresentationFormat>
  <Paragraphs>48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Открытая</vt:lpstr>
      <vt:lpstr>Муниципальное бюджетное общеобразовательное учреждение «Весьегонская средняя общеобразовательная школа» </vt:lpstr>
      <vt:lpstr>Introduction</vt:lpstr>
      <vt:lpstr>Urgency</vt:lpstr>
      <vt:lpstr>Hypothesis</vt:lpstr>
      <vt:lpstr>Aims of the study</vt:lpstr>
      <vt:lpstr>Tasks</vt:lpstr>
      <vt:lpstr>Travel Route </vt:lpstr>
      <vt:lpstr>The monument to soldiers-liberators during World War II                  in Ivanovo village</vt:lpstr>
      <vt:lpstr> Shakhovsky- Poyarkov’s manor park in Voskhod, near Ivanovo </vt:lpstr>
      <vt:lpstr> The Church of the Nativity                        in the village Grigorkovo </vt:lpstr>
      <vt:lpstr> The Church of the Intercession of the Holy Virgin in Chistaya Dubrova  </vt:lpstr>
      <vt:lpstr> The Kazan Church                                                    in the village Chamerovo </vt:lpstr>
      <vt:lpstr> The river Syroverka </vt:lpstr>
      <vt:lpstr> Manicured fields in                             "Hahilevo field." </vt:lpstr>
      <vt:lpstr> The Church of the Transfiguration                 in Nikola Vysoka village </vt:lpstr>
      <vt:lpstr>Birch Grove in  Dyudikovo</vt:lpstr>
      <vt:lpstr>Birchwood in Romanovskoe </vt:lpstr>
      <vt:lpstr> The cedar Ust-Lamsky </vt:lpstr>
      <vt:lpstr>Conclusion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общеобразовательное учреждение «Весьегонская средняя общеобразовательная школа» </dc:title>
  <dc:creator>User</dc:creator>
  <cp:lastModifiedBy>User</cp:lastModifiedBy>
  <cp:revision>8</cp:revision>
  <dcterms:created xsi:type="dcterms:W3CDTF">2016-11-05T15:46:10Z</dcterms:created>
  <dcterms:modified xsi:type="dcterms:W3CDTF">2016-12-21T15:17:48Z</dcterms:modified>
</cp:coreProperties>
</file>